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9321800" cy="70866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CBF3D5"/>
    <a:srgbClr val="CBF3E1"/>
    <a:srgbClr val="BEF0D9"/>
    <a:srgbClr val="C3EBD7"/>
    <a:srgbClr val="CCEEDD"/>
    <a:srgbClr val="C0EAD5"/>
    <a:srgbClr val="0066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95232" autoAdjust="0"/>
  </p:normalViewPr>
  <p:slideViewPr>
    <p:cSldViewPr>
      <p:cViewPr>
        <p:scale>
          <a:sx n="24" d="100"/>
          <a:sy n="24" d="100"/>
        </p:scale>
        <p:origin x="494" y="-1234"/>
      </p:cViewPr>
      <p:guideLst>
        <p:guide orient="horz" pos="10368"/>
        <p:guide pos="13824"/>
      </p:guideLst>
    </p:cSldViewPr>
  </p:slideViewPr>
  <p:outlineViewPr>
    <p:cViewPr>
      <p:scale>
        <a:sx n="25" d="100"/>
        <a:sy n="25"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4501B93-AA87-4FEA-951E-2CB1F3099249}"/>
              </a:ext>
            </a:extLst>
          </p:cNvPr>
          <p:cNvSpPr>
            <a:spLocks noGrp="1" noChangeArrowheads="1"/>
          </p:cNvSpPr>
          <p:nvPr>
            <p:ph type="hdr" sz="quarter"/>
          </p:nvPr>
        </p:nvSpPr>
        <p:spPr bwMode="auto">
          <a:xfrm>
            <a:off x="0" y="0"/>
            <a:ext cx="4089400" cy="350838"/>
          </a:xfrm>
          <a:prstGeom prst="rect">
            <a:avLst/>
          </a:prstGeom>
          <a:noFill/>
          <a:ln w="9525">
            <a:noFill/>
            <a:miter lim="800000"/>
            <a:headEnd/>
            <a:tailEnd/>
          </a:ln>
          <a:effectLst/>
        </p:spPr>
        <p:txBody>
          <a:bodyPr vert="horz" wrap="square" lIns="92876" tIns="46438" rIns="92876" bIns="46438" numCol="1" anchor="t" anchorCtr="0" compatLnSpc="1">
            <a:prstTxWarp prst="textNoShape">
              <a:avLst/>
            </a:prstTxWarp>
          </a:bodyPr>
          <a:lstStyle>
            <a:lvl1pPr defTabSz="928688">
              <a:defRPr sz="1200">
                <a:latin typeface="Times New Roman" pitchFamily="16" charset="0"/>
                <a:ea typeface="+mn-ea"/>
              </a:defRPr>
            </a:lvl1pPr>
          </a:lstStyle>
          <a:p>
            <a:pPr>
              <a:defRPr/>
            </a:pPr>
            <a:endParaRPr lang="en-US"/>
          </a:p>
        </p:txBody>
      </p:sp>
      <p:sp>
        <p:nvSpPr>
          <p:cNvPr id="4099" name="Rectangle 3">
            <a:extLst>
              <a:ext uri="{FF2B5EF4-FFF2-40B4-BE49-F238E27FC236}">
                <a16:creationId xmlns:a16="http://schemas.microsoft.com/office/drawing/2014/main" id="{E865C006-BB48-42BF-9776-EE17718AFD63}"/>
              </a:ext>
            </a:extLst>
          </p:cNvPr>
          <p:cNvSpPr>
            <a:spLocks noGrp="1" noChangeArrowheads="1"/>
          </p:cNvSpPr>
          <p:nvPr>
            <p:ph type="dt" sz="quarter" idx="1"/>
          </p:nvPr>
        </p:nvSpPr>
        <p:spPr bwMode="auto">
          <a:xfrm>
            <a:off x="5314950" y="0"/>
            <a:ext cx="3986213" cy="350838"/>
          </a:xfrm>
          <a:prstGeom prst="rect">
            <a:avLst/>
          </a:prstGeom>
          <a:noFill/>
          <a:ln w="9525">
            <a:noFill/>
            <a:miter lim="800000"/>
            <a:headEnd/>
            <a:tailEnd/>
          </a:ln>
          <a:effectLst/>
        </p:spPr>
        <p:txBody>
          <a:bodyPr vert="horz" wrap="square" lIns="92876" tIns="46438" rIns="92876" bIns="46438" numCol="1" anchor="t" anchorCtr="0" compatLnSpc="1">
            <a:prstTxWarp prst="textNoShape">
              <a:avLst/>
            </a:prstTxWarp>
          </a:bodyPr>
          <a:lstStyle>
            <a:lvl1pPr algn="r" defTabSz="928688">
              <a:defRPr sz="1200">
                <a:latin typeface="Times New Roman" pitchFamily="16" charset="0"/>
                <a:ea typeface="+mn-ea"/>
              </a:defRPr>
            </a:lvl1pPr>
          </a:lstStyle>
          <a:p>
            <a:pPr>
              <a:defRPr/>
            </a:pPr>
            <a:endParaRPr lang="en-US"/>
          </a:p>
        </p:txBody>
      </p:sp>
      <p:sp>
        <p:nvSpPr>
          <p:cNvPr id="4100" name="Rectangle 4">
            <a:extLst>
              <a:ext uri="{FF2B5EF4-FFF2-40B4-BE49-F238E27FC236}">
                <a16:creationId xmlns:a16="http://schemas.microsoft.com/office/drawing/2014/main" id="{64003E62-AE8B-4E26-8692-D26BE00EB780}"/>
              </a:ext>
            </a:extLst>
          </p:cNvPr>
          <p:cNvSpPr>
            <a:spLocks noGrp="1" noChangeArrowheads="1"/>
          </p:cNvSpPr>
          <p:nvPr>
            <p:ph type="ftr" sz="quarter" idx="2"/>
          </p:nvPr>
        </p:nvSpPr>
        <p:spPr bwMode="auto">
          <a:xfrm>
            <a:off x="0" y="6723063"/>
            <a:ext cx="4089400" cy="350837"/>
          </a:xfrm>
          <a:prstGeom prst="rect">
            <a:avLst/>
          </a:prstGeom>
          <a:noFill/>
          <a:ln w="9525">
            <a:noFill/>
            <a:miter lim="800000"/>
            <a:headEnd/>
            <a:tailEnd/>
          </a:ln>
          <a:effectLst/>
        </p:spPr>
        <p:txBody>
          <a:bodyPr vert="horz" wrap="square" lIns="92876" tIns="46438" rIns="92876" bIns="46438" numCol="1" anchor="b" anchorCtr="0" compatLnSpc="1">
            <a:prstTxWarp prst="textNoShape">
              <a:avLst/>
            </a:prstTxWarp>
          </a:bodyPr>
          <a:lstStyle>
            <a:lvl1pPr defTabSz="928688">
              <a:defRPr sz="1200">
                <a:latin typeface="Times New Roman" pitchFamily="16" charset="0"/>
                <a:ea typeface="+mn-ea"/>
              </a:defRPr>
            </a:lvl1pPr>
          </a:lstStyle>
          <a:p>
            <a:pPr>
              <a:defRPr/>
            </a:pPr>
            <a:endParaRPr lang="en-US"/>
          </a:p>
        </p:txBody>
      </p:sp>
      <p:sp>
        <p:nvSpPr>
          <p:cNvPr id="4101" name="Rectangle 5">
            <a:extLst>
              <a:ext uri="{FF2B5EF4-FFF2-40B4-BE49-F238E27FC236}">
                <a16:creationId xmlns:a16="http://schemas.microsoft.com/office/drawing/2014/main" id="{CFDA680C-959B-4287-887E-8B17BE9BE604}"/>
              </a:ext>
            </a:extLst>
          </p:cNvPr>
          <p:cNvSpPr>
            <a:spLocks noGrp="1" noChangeArrowheads="1"/>
          </p:cNvSpPr>
          <p:nvPr>
            <p:ph type="sldNum" sz="quarter" idx="3"/>
          </p:nvPr>
        </p:nvSpPr>
        <p:spPr bwMode="auto">
          <a:xfrm>
            <a:off x="5314950" y="6723063"/>
            <a:ext cx="3986213" cy="350837"/>
          </a:xfrm>
          <a:prstGeom prst="rect">
            <a:avLst/>
          </a:prstGeom>
          <a:noFill/>
          <a:ln w="9525">
            <a:noFill/>
            <a:miter lim="800000"/>
            <a:headEnd/>
            <a:tailEnd/>
          </a:ln>
          <a:effectLst/>
        </p:spPr>
        <p:txBody>
          <a:bodyPr vert="horz" wrap="square" lIns="92876" tIns="46438" rIns="92876" bIns="46438" numCol="1" anchor="b" anchorCtr="0" compatLnSpc="1">
            <a:prstTxWarp prst="textNoShape">
              <a:avLst/>
            </a:prstTxWarp>
          </a:bodyPr>
          <a:lstStyle>
            <a:lvl1pPr algn="r" defTabSz="928688">
              <a:defRPr sz="1200"/>
            </a:lvl1pPr>
          </a:lstStyle>
          <a:p>
            <a:pPr>
              <a:defRPr/>
            </a:pPr>
            <a:fld id="{5A2847ED-30F2-4A34-9E5D-D6A051D7543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AE6DFD-9EF2-408A-ADB6-19C63EEEF60C}"/>
              </a:ext>
            </a:extLst>
          </p:cNvPr>
          <p:cNvSpPr>
            <a:spLocks noGrp="1"/>
          </p:cNvSpPr>
          <p:nvPr>
            <p:ph type="hdr" sz="quarter"/>
          </p:nvPr>
        </p:nvSpPr>
        <p:spPr>
          <a:xfrm>
            <a:off x="0" y="0"/>
            <a:ext cx="4040188" cy="3556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444C50B9-BD4E-4016-84A6-E6BFD93F660A}"/>
              </a:ext>
            </a:extLst>
          </p:cNvPr>
          <p:cNvSpPr>
            <a:spLocks noGrp="1"/>
          </p:cNvSpPr>
          <p:nvPr>
            <p:ph type="dt" idx="1"/>
          </p:nvPr>
        </p:nvSpPr>
        <p:spPr>
          <a:xfrm>
            <a:off x="5280025" y="0"/>
            <a:ext cx="4040188" cy="355600"/>
          </a:xfrm>
          <a:prstGeom prst="rect">
            <a:avLst/>
          </a:prstGeom>
        </p:spPr>
        <p:txBody>
          <a:bodyPr vert="horz" lIns="91440" tIns="45720" rIns="91440" bIns="45720" rtlCol="0"/>
          <a:lstStyle>
            <a:lvl1pPr algn="r">
              <a:defRPr sz="1200"/>
            </a:lvl1pPr>
          </a:lstStyle>
          <a:p>
            <a:pPr>
              <a:defRPr/>
            </a:pPr>
            <a:fld id="{5B5E3F01-5288-4FD0-A82A-8980335FCC04}" type="datetimeFigureOut">
              <a:rPr lang="en-US"/>
              <a:pPr>
                <a:defRPr/>
              </a:pPr>
              <a:t>4/26/2019</a:t>
            </a:fld>
            <a:endParaRPr lang="en-US"/>
          </a:p>
        </p:txBody>
      </p:sp>
      <p:sp>
        <p:nvSpPr>
          <p:cNvPr id="4" name="Slide Image Placeholder 3">
            <a:extLst>
              <a:ext uri="{FF2B5EF4-FFF2-40B4-BE49-F238E27FC236}">
                <a16:creationId xmlns:a16="http://schemas.microsoft.com/office/drawing/2014/main" id="{AE2D2B3F-8750-445A-9169-AE298E6D78D5}"/>
              </a:ext>
            </a:extLst>
          </p:cNvPr>
          <p:cNvSpPr>
            <a:spLocks noGrp="1" noRot="1" noChangeAspect="1"/>
          </p:cNvSpPr>
          <p:nvPr>
            <p:ph type="sldImg" idx="2"/>
          </p:nvPr>
        </p:nvSpPr>
        <p:spPr>
          <a:xfrm>
            <a:off x="3065463" y="885825"/>
            <a:ext cx="3190875" cy="2392363"/>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86C1765-B34A-4517-9E6C-A1B9CBD95F65}"/>
              </a:ext>
            </a:extLst>
          </p:cNvPr>
          <p:cNvSpPr>
            <a:spLocks noGrp="1"/>
          </p:cNvSpPr>
          <p:nvPr>
            <p:ph type="body" sz="quarter" idx="3"/>
          </p:nvPr>
        </p:nvSpPr>
        <p:spPr>
          <a:xfrm>
            <a:off x="931863" y="3409950"/>
            <a:ext cx="7458075" cy="27908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E5FF90B-9638-4C36-8FF5-2A8A05FA5521}"/>
              </a:ext>
            </a:extLst>
          </p:cNvPr>
          <p:cNvSpPr>
            <a:spLocks noGrp="1"/>
          </p:cNvSpPr>
          <p:nvPr>
            <p:ph type="ftr" sz="quarter" idx="4"/>
          </p:nvPr>
        </p:nvSpPr>
        <p:spPr>
          <a:xfrm>
            <a:off x="0" y="6731000"/>
            <a:ext cx="4040188" cy="3556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7F2C5B98-F453-4630-A287-C411F7984996}"/>
              </a:ext>
            </a:extLst>
          </p:cNvPr>
          <p:cNvSpPr>
            <a:spLocks noGrp="1"/>
          </p:cNvSpPr>
          <p:nvPr>
            <p:ph type="sldNum" sz="quarter" idx="5"/>
          </p:nvPr>
        </p:nvSpPr>
        <p:spPr>
          <a:xfrm>
            <a:off x="5280025" y="6731000"/>
            <a:ext cx="4040188" cy="355600"/>
          </a:xfrm>
          <a:prstGeom prst="rect">
            <a:avLst/>
          </a:prstGeom>
        </p:spPr>
        <p:txBody>
          <a:bodyPr vert="horz" lIns="91440" tIns="45720" rIns="91440" bIns="45720" rtlCol="0" anchor="b"/>
          <a:lstStyle>
            <a:lvl1pPr algn="r">
              <a:defRPr sz="1200"/>
            </a:lvl1pPr>
          </a:lstStyle>
          <a:p>
            <a:pPr>
              <a:defRPr/>
            </a:pPr>
            <a:fld id="{561231EB-82B3-4D82-92C2-437CD845211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58BF2B40-867D-40FF-8F0F-1CFC2B332B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6B9758C2-2B20-42F9-92F6-8D3C469325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4" name="Slide Number Placeholder 3">
            <a:extLst>
              <a:ext uri="{FF2B5EF4-FFF2-40B4-BE49-F238E27FC236}">
                <a16:creationId xmlns:a16="http://schemas.microsoft.com/office/drawing/2014/main" id="{F06C2847-9F0C-47A6-8D31-1A2883B94A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DCE70AE-3D07-4A85-8330-2777FEA8FFA5}" type="slidenum">
              <a:rPr lang="en-US" altLang="en-US" sz="1200" smtClean="0"/>
              <a:pPr/>
              <a:t>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5769"/>
            <a:ext cx="37306250" cy="7056664"/>
          </a:xfrm>
        </p:spPr>
        <p:txBody>
          <a:bodyPr/>
          <a:lstStyle/>
          <a:p>
            <a:r>
              <a:rPr lang="en-US"/>
              <a:t>Click to edit Master title style</a:t>
            </a:r>
          </a:p>
        </p:txBody>
      </p:sp>
      <p:sp>
        <p:nvSpPr>
          <p:cNvPr id="3" name="Subtitle 2"/>
          <p:cNvSpPr>
            <a:spLocks noGrp="1"/>
          </p:cNvSpPr>
          <p:nvPr>
            <p:ph type="subTitle" idx="1"/>
          </p:nvPr>
        </p:nvSpPr>
        <p:spPr>
          <a:xfrm>
            <a:off x="6583363" y="18654033"/>
            <a:ext cx="30724475" cy="8411936"/>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81842962-0837-4C0C-B9CC-1F9A9EF96B4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49D0016-DA7A-46F6-A143-37E61C468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057148-CEE1-4C6A-9726-B88C0B255B48}"/>
              </a:ext>
            </a:extLst>
          </p:cNvPr>
          <p:cNvSpPr>
            <a:spLocks noGrp="1" noChangeArrowheads="1"/>
          </p:cNvSpPr>
          <p:nvPr>
            <p:ph type="sldNum" sz="quarter" idx="12"/>
          </p:nvPr>
        </p:nvSpPr>
        <p:spPr>
          <a:ln/>
        </p:spPr>
        <p:txBody>
          <a:bodyPr/>
          <a:lstStyle>
            <a:lvl1pPr>
              <a:defRPr/>
            </a:lvl1pPr>
          </a:lstStyle>
          <a:p>
            <a:pPr>
              <a:defRPr/>
            </a:pPr>
            <a:fld id="{CF0C9628-E547-41BE-B2BB-85E8925A56F4}" type="slidenum">
              <a:rPr lang="en-US" altLang="en-US"/>
              <a:pPr>
                <a:defRPr/>
              </a:pPr>
              <a:t>‹#›</a:t>
            </a:fld>
            <a:endParaRPr lang="en-US" altLang="en-US"/>
          </a:p>
        </p:txBody>
      </p:sp>
    </p:spTree>
    <p:extLst>
      <p:ext uri="{BB962C8B-B14F-4D97-AF65-F5344CB8AC3E}">
        <p14:creationId xmlns:p14="http://schemas.microsoft.com/office/powerpoint/2010/main" val="103115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53996A-1971-47A4-BEFF-A1B60C7A3A4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E5A88A6-E5AF-49B1-823C-2B4795A41E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06DD493-C349-4D58-8FB2-5813E8349092}"/>
              </a:ext>
            </a:extLst>
          </p:cNvPr>
          <p:cNvSpPr>
            <a:spLocks noGrp="1" noChangeArrowheads="1"/>
          </p:cNvSpPr>
          <p:nvPr>
            <p:ph type="sldNum" sz="quarter" idx="12"/>
          </p:nvPr>
        </p:nvSpPr>
        <p:spPr>
          <a:ln/>
        </p:spPr>
        <p:txBody>
          <a:bodyPr/>
          <a:lstStyle>
            <a:lvl1pPr>
              <a:defRPr/>
            </a:lvl1pPr>
          </a:lstStyle>
          <a:p>
            <a:pPr>
              <a:defRPr/>
            </a:pPr>
            <a:fld id="{41A1617E-616B-4641-B72E-B58DED3B8F43}" type="slidenum">
              <a:rPr lang="en-US" altLang="en-US"/>
              <a:pPr>
                <a:defRPr/>
              </a:pPr>
              <a:t>‹#›</a:t>
            </a:fld>
            <a:endParaRPr lang="en-US" altLang="en-US"/>
          </a:p>
        </p:txBody>
      </p:sp>
    </p:spTree>
    <p:extLst>
      <p:ext uri="{BB962C8B-B14F-4D97-AF65-F5344CB8AC3E}">
        <p14:creationId xmlns:p14="http://schemas.microsoft.com/office/powerpoint/2010/main" val="3577702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2163" y="2926897"/>
            <a:ext cx="9326562" cy="2633390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2475" y="2926897"/>
            <a:ext cx="27827288" cy="263339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18FBF8C-5FAE-4245-9CDD-E7FB723BBCB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0AA5F97-5F38-4FEA-AFAF-CAFB7819893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74BCD17-2464-4835-9FB7-25B9742266F0}"/>
              </a:ext>
            </a:extLst>
          </p:cNvPr>
          <p:cNvSpPr>
            <a:spLocks noGrp="1" noChangeArrowheads="1"/>
          </p:cNvSpPr>
          <p:nvPr>
            <p:ph type="sldNum" sz="quarter" idx="12"/>
          </p:nvPr>
        </p:nvSpPr>
        <p:spPr>
          <a:ln/>
        </p:spPr>
        <p:txBody>
          <a:bodyPr/>
          <a:lstStyle>
            <a:lvl1pPr>
              <a:defRPr/>
            </a:lvl1pPr>
          </a:lstStyle>
          <a:p>
            <a:pPr>
              <a:defRPr/>
            </a:pPr>
            <a:fld id="{DA9F6876-3E3B-4973-9A23-90D0F23720AC}" type="slidenum">
              <a:rPr lang="en-US" altLang="en-US"/>
              <a:pPr>
                <a:defRPr/>
              </a:pPr>
              <a:t>‹#›</a:t>
            </a:fld>
            <a:endParaRPr lang="en-US" altLang="en-US"/>
          </a:p>
        </p:txBody>
      </p:sp>
    </p:spTree>
    <p:extLst>
      <p:ext uri="{BB962C8B-B14F-4D97-AF65-F5344CB8AC3E}">
        <p14:creationId xmlns:p14="http://schemas.microsoft.com/office/powerpoint/2010/main" val="2905316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B9CBE9A-EAAB-435B-9C21-73A90990A48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6EC2E00-3803-43D4-B74C-3E56EA42FE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08C8BA9-9717-4D26-82CB-C5DA05F6D715}"/>
              </a:ext>
            </a:extLst>
          </p:cNvPr>
          <p:cNvSpPr>
            <a:spLocks noGrp="1" noChangeArrowheads="1"/>
          </p:cNvSpPr>
          <p:nvPr>
            <p:ph type="sldNum" sz="quarter" idx="12"/>
          </p:nvPr>
        </p:nvSpPr>
        <p:spPr>
          <a:ln/>
        </p:spPr>
        <p:txBody>
          <a:bodyPr/>
          <a:lstStyle>
            <a:lvl1pPr>
              <a:defRPr/>
            </a:lvl1pPr>
          </a:lstStyle>
          <a:p>
            <a:pPr>
              <a:defRPr/>
            </a:pPr>
            <a:fld id="{C25973AB-B5B1-4697-96C9-1DBE41FD5157}" type="slidenum">
              <a:rPr lang="en-US" altLang="en-US"/>
              <a:pPr>
                <a:defRPr/>
              </a:pPr>
              <a:t>‹#›</a:t>
            </a:fld>
            <a:endParaRPr lang="en-US" altLang="en-US"/>
          </a:p>
        </p:txBody>
      </p:sp>
    </p:spTree>
    <p:extLst>
      <p:ext uri="{BB962C8B-B14F-4D97-AF65-F5344CB8AC3E}">
        <p14:creationId xmlns:p14="http://schemas.microsoft.com/office/powerpoint/2010/main" val="1048501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665"/>
            <a:ext cx="37307838" cy="653687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764"/>
            <a:ext cx="3730783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DD258F7-E24F-4CE6-85B8-C78AA51132A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011DCA5-5E12-4334-A323-29EA92EB1B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C89EEAE-927F-498F-AE82-DD278C54274C}"/>
              </a:ext>
            </a:extLst>
          </p:cNvPr>
          <p:cNvSpPr>
            <a:spLocks noGrp="1" noChangeArrowheads="1"/>
          </p:cNvSpPr>
          <p:nvPr>
            <p:ph type="sldNum" sz="quarter" idx="12"/>
          </p:nvPr>
        </p:nvSpPr>
        <p:spPr>
          <a:ln/>
        </p:spPr>
        <p:txBody>
          <a:bodyPr/>
          <a:lstStyle>
            <a:lvl1pPr>
              <a:defRPr/>
            </a:lvl1pPr>
          </a:lstStyle>
          <a:p>
            <a:pPr>
              <a:defRPr/>
            </a:pPr>
            <a:fld id="{D390DFB0-8EEB-4C7B-B86B-51DF1F0FB977}" type="slidenum">
              <a:rPr lang="en-US" altLang="en-US"/>
              <a:pPr>
                <a:defRPr/>
              </a:pPr>
              <a:t>‹#›</a:t>
            </a:fld>
            <a:endParaRPr lang="en-US" altLang="en-US"/>
          </a:p>
        </p:txBody>
      </p:sp>
    </p:spTree>
    <p:extLst>
      <p:ext uri="{BB962C8B-B14F-4D97-AF65-F5344CB8AC3E}">
        <p14:creationId xmlns:p14="http://schemas.microsoft.com/office/powerpoint/2010/main" val="838913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2476" y="9510033"/>
            <a:ext cx="18576925" cy="1975076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1" y="9510033"/>
            <a:ext cx="18576925" cy="1975076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BBC2E65-222C-4EBD-B2D9-3BBD928B3F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04520A9-C6BB-47CF-92BF-32B22D6BA8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534ECF5-D0CA-461A-901D-8FD4A4CD524D}"/>
              </a:ext>
            </a:extLst>
          </p:cNvPr>
          <p:cNvSpPr>
            <a:spLocks noGrp="1" noChangeArrowheads="1"/>
          </p:cNvSpPr>
          <p:nvPr>
            <p:ph type="sldNum" sz="quarter" idx="12"/>
          </p:nvPr>
        </p:nvSpPr>
        <p:spPr>
          <a:ln/>
        </p:spPr>
        <p:txBody>
          <a:bodyPr/>
          <a:lstStyle>
            <a:lvl1pPr>
              <a:defRPr/>
            </a:lvl1pPr>
          </a:lstStyle>
          <a:p>
            <a:pPr>
              <a:defRPr/>
            </a:pPr>
            <a:fld id="{998FCC35-5BC2-48BD-AF21-4E725C309BE1}" type="slidenum">
              <a:rPr lang="en-US" altLang="en-US"/>
              <a:pPr>
                <a:defRPr/>
              </a:pPr>
              <a:t>‹#›</a:t>
            </a:fld>
            <a:endParaRPr lang="en-US" altLang="en-US"/>
          </a:p>
        </p:txBody>
      </p:sp>
    </p:spTree>
    <p:extLst>
      <p:ext uri="{BB962C8B-B14F-4D97-AF65-F5344CB8AC3E}">
        <p14:creationId xmlns:p14="http://schemas.microsoft.com/office/powerpoint/2010/main" val="382416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8533"/>
            <a:ext cx="3950335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8269"/>
            <a:ext cx="19392900" cy="30711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63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9" y="7368269"/>
            <a:ext cx="19400837" cy="30711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9" y="10439400"/>
            <a:ext cx="19400837" cy="1896563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C9F9662-C007-4C93-B2BF-32EAEE05BAE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1D52B12-720E-4E33-93D8-27CC5F339C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1D31DB0-68C0-4B5E-AEA0-D0999530781E}"/>
              </a:ext>
            </a:extLst>
          </p:cNvPr>
          <p:cNvSpPr>
            <a:spLocks noGrp="1" noChangeArrowheads="1"/>
          </p:cNvSpPr>
          <p:nvPr>
            <p:ph type="sldNum" sz="quarter" idx="12"/>
          </p:nvPr>
        </p:nvSpPr>
        <p:spPr>
          <a:ln/>
        </p:spPr>
        <p:txBody>
          <a:bodyPr/>
          <a:lstStyle>
            <a:lvl1pPr>
              <a:defRPr/>
            </a:lvl1pPr>
          </a:lstStyle>
          <a:p>
            <a:pPr>
              <a:defRPr/>
            </a:pPr>
            <a:fld id="{6666D5E5-AA5B-4F3E-884B-4A26F4A8D1F0}" type="slidenum">
              <a:rPr lang="en-US" altLang="en-US"/>
              <a:pPr>
                <a:defRPr/>
              </a:pPr>
              <a:t>‹#›</a:t>
            </a:fld>
            <a:endParaRPr lang="en-US" altLang="en-US"/>
          </a:p>
        </p:txBody>
      </p:sp>
    </p:spTree>
    <p:extLst>
      <p:ext uri="{BB962C8B-B14F-4D97-AF65-F5344CB8AC3E}">
        <p14:creationId xmlns:p14="http://schemas.microsoft.com/office/powerpoint/2010/main" val="1524649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F53D3C0-114A-4B66-80A0-19B8C36B4B2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CAFE236-BD31-40E3-9599-8C0AB6E269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E074EA0-3F84-4CEA-B6D9-061895036269}"/>
              </a:ext>
            </a:extLst>
          </p:cNvPr>
          <p:cNvSpPr>
            <a:spLocks noGrp="1" noChangeArrowheads="1"/>
          </p:cNvSpPr>
          <p:nvPr>
            <p:ph type="sldNum" sz="quarter" idx="12"/>
          </p:nvPr>
        </p:nvSpPr>
        <p:spPr>
          <a:ln/>
        </p:spPr>
        <p:txBody>
          <a:bodyPr/>
          <a:lstStyle>
            <a:lvl1pPr>
              <a:defRPr/>
            </a:lvl1pPr>
          </a:lstStyle>
          <a:p>
            <a:pPr>
              <a:defRPr/>
            </a:pPr>
            <a:fld id="{CF60A361-9BC2-4DCA-B9A9-6DA2D99DCA7D}" type="slidenum">
              <a:rPr lang="en-US" altLang="en-US"/>
              <a:pPr>
                <a:defRPr/>
              </a:pPr>
              <a:t>‹#›</a:t>
            </a:fld>
            <a:endParaRPr lang="en-US" altLang="en-US"/>
          </a:p>
        </p:txBody>
      </p:sp>
    </p:spTree>
    <p:extLst>
      <p:ext uri="{BB962C8B-B14F-4D97-AF65-F5344CB8AC3E}">
        <p14:creationId xmlns:p14="http://schemas.microsoft.com/office/powerpoint/2010/main" val="3109490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7F3A3D8-8C72-4946-8591-1A75828077DA}"/>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E5366FD-7FE4-4BD9-93C8-E2D2ACCC4B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8AE11AF-2838-4009-ADF2-01AEE76B95FE}"/>
              </a:ext>
            </a:extLst>
          </p:cNvPr>
          <p:cNvSpPr>
            <a:spLocks noGrp="1" noChangeArrowheads="1"/>
          </p:cNvSpPr>
          <p:nvPr>
            <p:ph type="sldNum" sz="quarter" idx="12"/>
          </p:nvPr>
        </p:nvSpPr>
        <p:spPr>
          <a:ln/>
        </p:spPr>
        <p:txBody>
          <a:bodyPr/>
          <a:lstStyle>
            <a:lvl1pPr>
              <a:defRPr/>
            </a:lvl1pPr>
          </a:lstStyle>
          <a:p>
            <a:pPr>
              <a:defRPr/>
            </a:pPr>
            <a:fld id="{873DEE40-148E-41F8-9556-EC863A4992CB}" type="slidenum">
              <a:rPr lang="en-US" altLang="en-US"/>
              <a:pPr>
                <a:defRPr/>
              </a:pPr>
              <a:t>‹#›</a:t>
            </a:fld>
            <a:endParaRPr lang="en-US" altLang="en-US"/>
          </a:p>
        </p:txBody>
      </p:sp>
    </p:spTree>
    <p:extLst>
      <p:ext uri="{BB962C8B-B14F-4D97-AF65-F5344CB8AC3E}">
        <p14:creationId xmlns:p14="http://schemas.microsoft.com/office/powerpoint/2010/main" val="379209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0369"/>
            <a:ext cx="14439900" cy="557756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0369"/>
            <a:ext cx="24536400" cy="280946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7936"/>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10D46AA-BB38-4D35-8C7B-CC59C4B1BD7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C8FB984-561F-4E2C-8941-77E7A93E953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F49A44C-E334-45E2-B446-E8A50EC9B40C}"/>
              </a:ext>
            </a:extLst>
          </p:cNvPr>
          <p:cNvSpPr>
            <a:spLocks noGrp="1" noChangeArrowheads="1"/>
          </p:cNvSpPr>
          <p:nvPr>
            <p:ph type="sldNum" sz="quarter" idx="12"/>
          </p:nvPr>
        </p:nvSpPr>
        <p:spPr>
          <a:ln/>
        </p:spPr>
        <p:txBody>
          <a:bodyPr/>
          <a:lstStyle>
            <a:lvl1pPr>
              <a:defRPr/>
            </a:lvl1pPr>
          </a:lstStyle>
          <a:p>
            <a:pPr>
              <a:defRPr/>
            </a:pPr>
            <a:fld id="{C4D582B1-6A1D-499F-9C50-9DCB8542C12B}" type="slidenum">
              <a:rPr lang="en-US" altLang="en-US"/>
              <a:pPr>
                <a:defRPr/>
              </a:pPr>
              <a:t>‹#›</a:t>
            </a:fld>
            <a:endParaRPr lang="en-US" altLang="en-US"/>
          </a:p>
        </p:txBody>
      </p:sp>
    </p:spTree>
    <p:extLst>
      <p:ext uri="{BB962C8B-B14F-4D97-AF65-F5344CB8AC3E}">
        <p14:creationId xmlns:p14="http://schemas.microsoft.com/office/powerpoint/2010/main" val="2716863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4" y="23042336"/>
            <a:ext cx="26335037" cy="272142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4" y="2941865"/>
            <a:ext cx="26335037" cy="197507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4" y="25763765"/>
            <a:ext cx="26335037" cy="38630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689D4DC-E10C-4A33-BE90-1130A100000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D2213F3-98E3-4D81-9E10-00F5E47404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615D4B0-4A5B-4D94-B73B-5416AAF91386}"/>
              </a:ext>
            </a:extLst>
          </p:cNvPr>
          <p:cNvSpPr>
            <a:spLocks noGrp="1" noChangeArrowheads="1"/>
          </p:cNvSpPr>
          <p:nvPr>
            <p:ph type="sldNum" sz="quarter" idx="12"/>
          </p:nvPr>
        </p:nvSpPr>
        <p:spPr>
          <a:ln/>
        </p:spPr>
        <p:txBody>
          <a:bodyPr/>
          <a:lstStyle>
            <a:lvl1pPr>
              <a:defRPr/>
            </a:lvl1pPr>
          </a:lstStyle>
          <a:p>
            <a:pPr>
              <a:defRPr/>
            </a:pPr>
            <a:fld id="{20D743C5-EF37-4BAE-82A2-0587781D25F1}" type="slidenum">
              <a:rPr lang="en-US" altLang="en-US"/>
              <a:pPr>
                <a:defRPr/>
              </a:pPr>
              <a:t>‹#›</a:t>
            </a:fld>
            <a:endParaRPr lang="en-US" altLang="en-US"/>
          </a:p>
        </p:txBody>
      </p:sp>
    </p:spTree>
    <p:extLst>
      <p:ext uri="{BB962C8B-B14F-4D97-AF65-F5344CB8AC3E}">
        <p14:creationId xmlns:p14="http://schemas.microsoft.com/office/powerpoint/2010/main" val="19353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1325CB5-FB00-46FB-91BD-DF50BBE44B56}"/>
              </a:ext>
            </a:extLst>
          </p:cNvPr>
          <p:cNvSpPr>
            <a:spLocks noGrp="1" noChangeArrowheads="1"/>
          </p:cNvSpPr>
          <p:nvPr>
            <p:ph type="title"/>
          </p:nvPr>
        </p:nvSpPr>
        <p:spPr bwMode="auto">
          <a:xfrm>
            <a:off x="3292475" y="2927350"/>
            <a:ext cx="373062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8" tIns="235129" rIns="470258" bIns="235129"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10CADBF-5000-4890-87E5-20268BF21813}"/>
              </a:ext>
            </a:extLst>
          </p:cNvPr>
          <p:cNvSpPr>
            <a:spLocks noGrp="1" noChangeArrowheads="1"/>
          </p:cNvSpPr>
          <p:nvPr>
            <p:ph type="body" idx="1"/>
          </p:nvPr>
        </p:nvSpPr>
        <p:spPr bwMode="auto">
          <a:xfrm>
            <a:off x="3292475" y="9510713"/>
            <a:ext cx="37306250" cy="1975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8" tIns="235129" rIns="470258" bIns="23512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C7B977F-6F51-4035-B63A-7411AD004689}"/>
              </a:ext>
            </a:extLst>
          </p:cNvPr>
          <p:cNvSpPr>
            <a:spLocks noGrp="1" noChangeArrowheads="1"/>
          </p:cNvSpPr>
          <p:nvPr>
            <p:ph type="dt" sz="half" idx="2"/>
          </p:nvPr>
        </p:nvSpPr>
        <p:spPr bwMode="auto">
          <a:xfrm>
            <a:off x="3292475" y="29991050"/>
            <a:ext cx="9144000" cy="2197100"/>
          </a:xfrm>
          <a:prstGeom prst="rect">
            <a:avLst/>
          </a:prstGeom>
          <a:noFill/>
          <a:ln w="9525">
            <a:noFill/>
            <a:miter lim="800000"/>
            <a:headEnd/>
            <a:tailEnd/>
          </a:ln>
          <a:effectLst/>
        </p:spPr>
        <p:txBody>
          <a:bodyPr vert="horz" wrap="square" lIns="470258" tIns="235129" rIns="470258" bIns="235129" numCol="1" anchor="t" anchorCtr="0" compatLnSpc="1">
            <a:prstTxWarp prst="textNoShape">
              <a:avLst/>
            </a:prstTxWarp>
          </a:bodyPr>
          <a:lstStyle>
            <a:lvl1pPr>
              <a:defRPr sz="7200">
                <a:latin typeface="Times New Roman" charset="0"/>
                <a:ea typeface="+mn-ea"/>
              </a:defRPr>
            </a:lvl1pPr>
          </a:lstStyle>
          <a:p>
            <a:pPr>
              <a:defRPr/>
            </a:pPr>
            <a:endParaRPr lang="en-US"/>
          </a:p>
        </p:txBody>
      </p:sp>
      <p:sp>
        <p:nvSpPr>
          <p:cNvPr id="1029" name="Rectangle 5">
            <a:extLst>
              <a:ext uri="{FF2B5EF4-FFF2-40B4-BE49-F238E27FC236}">
                <a16:creationId xmlns:a16="http://schemas.microsoft.com/office/drawing/2014/main" id="{8F9B439A-8F21-4AB6-A48E-51D053E24891}"/>
              </a:ext>
            </a:extLst>
          </p:cNvPr>
          <p:cNvSpPr>
            <a:spLocks noGrp="1" noChangeArrowheads="1"/>
          </p:cNvSpPr>
          <p:nvPr>
            <p:ph type="ftr" sz="quarter" idx="3"/>
          </p:nvPr>
        </p:nvSpPr>
        <p:spPr bwMode="auto">
          <a:xfrm>
            <a:off x="14995525" y="29991050"/>
            <a:ext cx="13900150" cy="2197100"/>
          </a:xfrm>
          <a:prstGeom prst="rect">
            <a:avLst/>
          </a:prstGeom>
          <a:noFill/>
          <a:ln w="9525">
            <a:noFill/>
            <a:miter lim="800000"/>
            <a:headEnd/>
            <a:tailEnd/>
          </a:ln>
          <a:effectLst/>
        </p:spPr>
        <p:txBody>
          <a:bodyPr vert="horz" wrap="square" lIns="470258" tIns="235129" rIns="470258" bIns="235129" numCol="1" anchor="t" anchorCtr="0" compatLnSpc="1">
            <a:prstTxWarp prst="textNoShape">
              <a:avLst/>
            </a:prstTxWarp>
          </a:bodyPr>
          <a:lstStyle>
            <a:lvl1pPr algn="ctr">
              <a:defRPr sz="7200">
                <a:latin typeface="Times New Roman" charset="0"/>
                <a:ea typeface="+mn-ea"/>
              </a:defRPr>
            </a:lvl1pPr>
          </a:lstStyle>
          <a:p>
            <a:pPr>
              <a:defRPr/>
            </a:pPr>
            <a:endParaRPr lang="en-US"/>
          </a:p>
        </p:txBody>
      </p:sp>
      <p:sp>
        <p:nvSpPr>
          <p:cNvPr id="1030" name="Rectangle 6">
            <a:extLst>
              <a:ext uri="{FF2B5EF4-FFF2-40B4-BE49-F238E27FC236}">
                <a16:creationId xmlns:a16="http://schemas.microsoft.com/office/drawing/2014/main" id="{160E0CB7-3547-4BA9-89BF-1EBFE6B765A7}"/>
              </a:ext>
            </a:extLst>
          </p:cNvPr>
          <p:cNvSpPr>
            <a:spLocks noGrp="1" noChangeArrowheads="1"/>
          </p:cNvSpPr>
          <p:nvPr>
            <p:ph type="sldNum" sz="quarter" idx="4"/>
          </p:nvPr>
        </p:nvSpPr>
        <p:spPr bwMode="auto">
          <a:xfrm>
            <a:off x="31454725" y="29991050"/>
            <a:ext cx="9144000" cy="2197100"/>
          </a:xfrm>
          <a:prstGeom prst="rect">
            <a:avLst/>
          </a:prstGeom>
          <a:noFill/>
          <a:ln w="9525">
            <a:noFill/>
            <a:miter lim="800000"/>
            <a:headEnd/>
            <a:tailEnd/>
          </a:ln>
          <a:effectLst/>
        </p:spPr>
        <p:txBody>
          <a:bodyPr vert="horz" wrap="square" lIns="470258" tIns="235129" rIns="470258" bIns="235129" numCol="1" anchor="t" anchorCtr="0" compatLnSpc="1">
            <a:prstTxWarp prst="textNoShape">
              <a:avLst/>
            </a:prstTxWarp>
          </a:bodyPr>
          <a:lstStyle>
            <a:lvl1pPr algn="r">
              <a:defRPr sz="7200"/>
            </a:lvl1pPr>
          </a:lstStyle>
          <a:p>
            <a:pPr>
              <a:defRPr/>
            </a:pPr>
            <a:fld id="{85A4471B-471A-4EBA-B831-9876AFE6917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702175" rtl="0" eaLnBrk="0" fontAlgn="base" hangingPunct="0">
        <a:spcBef>
          <a:spcPct val="0"/>
        </a:spcBef>
        <a:spcAft>
          <a:spcPct val="0"/>
        </a:spcAft>
        <a:defRPr sz="22600">
          <a:solidFill>
            <a:schemeClr val="tx2"/>
          </a:solidFill>
          <a:latin typeface="+mj-lt"/>
          <a:ea typeface="ＭＳ Ｐゴシック" charset="-128"/>
          <a:cs typeface="+mj-cs"/>
        </a:defRPr>
      </a:lvl1pPr>
      <a:lvl2pPr algn="ctr" defTabSz="4702175" rtl="0" eaLnBrk="0" fontAlgn="base" hangingPunct="0">
        <a:spcBef>
          <a:spcPct val="0"/>
        </a:spcBef>
        <a:spcAft>
          <a:spcPct val="0"/>
        </a:spcAft>
        <a:defRPr sz="22600">
          <a:solidFill>
            <a:schemeClr val="tx2"/>
          </a:solidFill>
          <a:latin typeface="Times New Roman" pitchFamily="16" charset="0"/>
          <a:ea typeface="ＭＳ Ｐゴシック" charset="-128"/>
        </a:defRPr>
      </a:lvl2pPr>
      <a:lvl3pPr algn="ctr" defTabSz="4702175" rtl="0" eaLnBrk="0" fontAlgn="base" hangingPunct="0">
        <a:spcBef>
          <a:spcPct val="0"/>
        </a:spcBef>
        <a:spcAft>
          <a:spcPct val="0"/>
        </a:spcAft>
        <a:defRPr sz="22600">
          <a:solidFill>
            <a:schemeClr val="tx2"/>
          </a:solidFill>
          <a:latin typeface="Times New Roman" pitchFamily="16" charset="0"/>
          <a:ea typeface="ＭＳ Ｐゴシック" charset="-128"/>
        </a:defRPr>
      </a:lvl3pPr>
      <a:lvl4pPr algn="ctr" defTabSz="4702175" rtl="0" eaLnBrk="0" fontAlgn="base" hangingPunct="0">
        <a:spcBef>
          <a:spcPct val="0"/>
        </a:spcBef>
        <a:spcAft>
          <a:spcPct val="0"/>
        </a:spcAft>
        <a:defRPr sz="22600">
          <a:solidFill>
            <a:schemeClr val="tx2"/>
          </a:solidFill>
          <a:latin typeface="Times New Roman" pitchFamily="16" charset="0"/>
          <a:ea typeface="ＭＳ Ｐゴシック" charset="-128"/>
        </a:defRPr>
      </a:lvl4pPr>
      <a:lvl5pPr algn="ctr" defTabSz="4702175" rtl="0" eaLnBrk="0" fontAlgn="base" hangingPunct="0">
        <a:spcBef>
          <a:spcPct val="0"/>
        </a:spcBef>
        <a:spcAft>
          <a:spcPct val="0"/>
        </a:spcAft>
        <a:defRPr sz="22600">
          <a:solidFill>
            <a:schemeClr val="tx2"/>
          </a:solidFill>
          <a:latin typeface="Times New Roman" pitchFamily="16" charset="0"/>
          <a:ea typeface="ＭＳ Ｐゴシック" charset="-128"/>
        </a:defRPr>
      </a:lvl5pPr>
      <a:lvl6pPr marL="457200" algn="ctr" defTabSz="4702175" rtl="0" eaLnBrk="0" fontAlgn="base" hangingPunct="0">
        <a:spcBef>
          <a:spcPct val="0"/>
        </a:spcBef>
        <a:spcAft>
          <a:spcPct val="0"/>
        </a:spcAft>
        <a:defRPr sz="22600">
          <a:solidFill>
            <a:schemeClr val="tx2"/>
          </a:solidFill>
          <a:latin typeface="Times New Roman" pitchFamily="16" charset="0"/>
        </a:defRPr>
      </a:lvl6pPr>
      <a:lvl7pPr marL="914400" algn="ctr" defTabSz="4702175" rtl="0" eaLnBrk="0" fontAlgn="base" hangingPunct="0">
        <a:spcBef>
          <a:spcPct val="0"/>
        </a:spcBef>
        <a:spcAft>
          <a:spcPct val="0"/>
        </a:spcAft>
        <a:defRPr sz="22600">
          <a:solidFill>
            <a:schemeClr val="tx2"/>
          </a:solidFill>
          <a:latin typeface="Times New Roman" pitchFamily="16" charset="0"/>
        </a:defRPr>
      </a:lvl7pPr>
      <a:lvl8pPr marL="1371600" algn="ctr" defTabSz="4702175" rtl="0" eaLnBrk="0" fontAlgn="base" hangingPunct="0">
        <a:spcBef>
          <a:spcPct val="0"/>
        </a:spcBef>
        <a:spcAft>
          <a:spcPct val="0"/>
        </a:spcAft>
        <a:defRPr sz="22600">
          <a:solidFill>
            <a:schemeClr val="tx2"/>
          </a:solidFill>
          <a:latin typeface="Times New Roman" pitchFamily="16" charset="0"/>
        </a:defRPr>
      </a:lvl8pPr>
      <a:lvl9pPr marL="1828800" algn="ctr" defTabSz="4702175" rtl="0" eaLnBrk="0" fontAlgn="base" hangingPunct="0">
        <a:spcBef>
          <a:spcPct val="0"/>
        </a:spcBef>
        <a:spcAft>
          <a:spcPct val="0"/>
        </a:spcAft>
        <a:defRPr sz="22600">
          <a:solidFill>
            <a:schemeClr val="tx2"/>
          </a:solidFill>
          <a:latin typeface="Times New Roman" pitchFamily="16" charset="0"/>
        </a:defRPr>
      </a:lvl9pPr>
    </p:titleStyle>
    <p:bodyStyle>
      <a:lvl1pPr marL="1763713" indent="-1763713" algn="l" defTabSz="4702175" rtl="0" eaLnBrk="0" fontAlgn="base" hangingPunct="0">
        <a:spcBef>
          <a:spcPct val="20000"/>
        </a:spcBef>
        <a:spcAft>
          <a:spcPct val="0"/>
        </a:spcAft>
        <a:buChar char="•"/>
        <a:defRPr sz="16500">
          <a:solidFill>
            <a:schemeClr val="tx1"/>
          </a:solidFill>
          <a:latin typeface="+mn-lt"/>
          <a:ea typeface="ＭＳ Ｐゴシック" charset="-128"/>
          <a:cs typeface="+mn-cs"/>
        </a:defRPr>
      </a:lvl1pPr>
      <a:lvl2pPr marL="3821113" indent="-1470025" algn="l" defTabSz="4702175" rtl="0" eaLnBrk="0" fontAlgn="base" hangingPunct="0">
        <a:spcBef>
          <a:spcPct val="20000"/>
        </a:spcBef>
        <a:spcAft>
          <a:spcPct val="0"/>
        </a:spcAft>
        <a:buChar char="–"/>
        <a:defRPr sz="14400">
          <a:solidFill>
            <a:schemeClr val="tx1"/>
          </a:solidFill>
          <a:latin typeface="+mn-lt"/>
          <a:ea typeface="ＭＳ Ｐゴシック" charset="-128"/>
        </a:defRPr>
      </a:lvl2pPr>
      <a:lvl3pPr marL="5878513" indent="-1176338" algn="l" defTabSz="4702175" rtl="0" eaLnBrk="0" fontAlgn="base" hangingPunct="0">
        <a:spcBef>
          <a:spcPct val="20000"/>
        </a:spcBef>
        <a:spcAft>
          <a:spcPct val="0"/>
        </a:spcAft>
        <a:buChar char="•"/>
        <a:defRPr sz="12300">
          <a:solidFill>
            <a:schemeClr val="tx1"/>
          </a:solidFill>
          <a:latin typeface="+mn-lt"/>
          <a:ea typeface="ＭＳ Ｐゴシック" charset="-128"/>
        </a:defRPr>
      </a:lvl3pPr>
      <a:lvl4pPr marL="8229600" indent="-1176338" algn="l" defTabSz="4702175" rtl="0" eaLnBrk="0" fontAlgn="base" hangingPunct="0">
        <a:spcBef>
          <a:spcPct val="20000"/>
        </a:spcBef>
        <a:spcAft>
          <a:spcPct val="0"/>
        </a:spcAft>
        <a:buChar char="–"/>
        <a:defRPr sz="10300">
          <a:solidFill>
            <a:schemeClr val="tx1"/>
          </a:solidFill>
          <a:latin typeface="+mn-lt"/>
          <a:ea typeface="ＭＳ Ｐゴシック" charset="-128"/>
        </a:defRPr>
      </a:lvl4pPr>
      <a:lvl5pPr marL="10580688" indent="-1174750" algn="l" defTabSz="4702175" rtl="0" eaLnBrk="0" fontAlgn="base" hangingPunct="0">
        <a:spcBef>
          <a:spcPct val="20000"/>
        </a:spcBef>
        <a:spcAft>
          <a:spcPct val="0"/>
        </a:spcAft>
        <a:buChar char="»"/>
        <a:defRPr sz="10300">
          <a:solidFill>
            <a:schemeClr val="tx1"/>
          </a:solidFill>
          <a:latin typeface="+mn-lt"/>
          <a:ea typeface="ＭＳ Ｐゴシック" charset="-128"/>
        </a:defRPr>
      </a:lvl5pPr>
      <a:lvl6pPr marL="11037888" indent="-1174750" algn="l" defTabSz="4702175" rtl="0" eaLnBrk="0" fontAlgn="base" hangingPunct="0">
        <a:spcBef>
          <a:spcPct val="20000"/>
        </a:spcBef>
        <a:spcAft>
          <a:spcPct val="0"/>
        </a:spcAft>
        <a:buChar char="»"/>
        <a:defRPr sz="10300">
          <a:solidFill>
            <a:schemeClr val="tx1"/>
          </a:solidFill>
          <a:latin typeface="+mn-lt"/>
        </a:defRPr>
      </a:lvl6pPr>
      <a:lvl7pPr marL="11495088" indent="-1174750" algn="l" defTabSz="4702175" rtl="0" eaLnBrk="0" fontAlgn="base" hangingPunct="0">
        <a:spcBef>
          <a:spcPct val="20000"/>
        </a:spcBef>
        <a:spcAft>
          <a:spcPct val="0"/>
        </a:spcAft>
        <a:buChar char="»"/>
        <a:defRPr sz="10300">
          <a:solidFill>
            <a:schemeClr val="tx1"/>
          </a:solidFill>
          <a:latin typeface="+mn-lt"/>
        </a:defRPr>
      </a:lvl7pPr>
      <a:lvl8pPr marL="11952288" indent="-1174750" algn="l" defTabSz="4702175" rtl="0" eaLnBrk="0" fontAlgn="base" hangingPunct="0">
        <a:spcBef>
          <a:spcPct val="20000"/>
        </a:spcBef>
        <a:spcAft>
          <a:spcPct val="0"/>
        </a:spcAft>
        <a:buChar char="»"/>
        <a:defRPr sz="10300">
          <a:solidFill>
            <a:schemeClr val="tx1"/>
          </a:solidFill>
          <a:latin typeface="+mn-lt"/>
        </a:defRPr>
      </a:lvl8pPr>
      <a:lvl9pPr marL="12409488" indent="-1174750" algn="l" defTabSz="4702175" rtl="0" eaLnBrk="0" fontAlgn="base" hangingPunct="0">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jpg"/><Relationship Id="rId3" Type="http://schemas.openxmlformats.org/officeDocument/2006/relationships/hyperlink" Target="https://www.governor.ny.gov/news/governor-cuomo-unveils-12th-proposal-2018-state-state-protecting-new-yorks-lakes-harmful-algal" TargetMode="External"/><Relationship Id="rId7" Type="http://schemas.openxmlformats.org/officeDocument/2006/relationships/image" Target="../media/image4.png"/><Relationship Id="rId12" Type="http://schemas.openxmlformats.org/officeDocument/2006/relationships/image" Target="../media/image9.jpg"/><Relationship Id="rId17" Type="http://schemas.openxmlformats.org/officeDocument/2006/relationships/image" Target="../media/image14.emf"/><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0" name="Rectangle 37">
            <a:extLst>
              <a:ext uri="{FF2B5EF4-FFF2-40B4-BE49-F238E27FC236}">
                <a16:creationId xmlns:a16="http://schemas.microsoft.com/office/drawing/2014/main" id="{3C0049C3-2923-4E65-AB5C-A04F950AF7CD}"/>
              </a:ext>
            </a:extLst>
          </p:cNvPr>
          <p:cNvSpPr>
            <a:spLocks noChangeArrowheads="1"/>
          </p:cNvSpPr>
          <p:nvPr/>
        </p:nvSpPr>
        <p:spPr bwMode="auto">
          <a:xfrm flipV="1">
            <a:off x="17408599" y="17330260"/>
            <a:ext cx="17276289" cy="312486"/>
          </a:xfrm>
          <a:prstGeom prst="rect">
            <a:avLst/>
          </a:prstGeom>
          <a:solidFill>
            <a:srgbClr val="92D050"/>
          </a:solidFill>
          <a:ln w="9525" algn="ctr">
            <a:noFill/>
            <a:round/>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99" name="Rectangle 28">
            <a:extLst>
              <a:ext uri="{FF2B5EF4-FFF2-40B4-BE49-F238E27FC236}">
                <a16:creationId xmlns:a16="http://schemas.microsoft.com/office/drawing/2014/main" id="{D6378E9C-E6BA-460C-9387-CFE7E22511C6}"/>
              </a:ext>
            </a:extLst>
          </p:cNvPr>
          <p:cNvSpPr>
            <a:spLocks noChangeArrowheads="1"/>
          </p:cNvSpPr>
          <p:nvPr/>
        </p:nvSpPr>
        <p:spPr bwMode="auto">
          <a:xfrm>
            <a:off x="34684888" y="21351246"/>
            <a:ext cx="9147575" cy="341942"/>
          </a:xfrm>
          <a:prstGeom prst="rect">
            <a:avLst/>
          </a:prstGeom>
          <a:solidFill>
            <a:srgbClr val="92D050"/>
          </a:solidFill>
          <a:ln w="9525" algn="ctr">
            <a:noFill/>
            <a:round/>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00" name="Rectangle 25">
            <a:extLst>
              <a:ext uri="{FF2B5EF4-FFF2-40B4-BE49-F238E27FC236}">
                <a16:creationId xmlns:a16="http://schemas.microsoft.com/office/drawing/2014/main" id="{623BA10A-3F79-4E60-B167-3AE623B31D0F}"/>
              </a:ext>
            </a:extLst>
          </p:cNvPr>
          <p:cNvSpPr>
            <a:spLocks noChangeArrowheads="1"/>
          </p:cNvSpPr>
          <p:nvPr/>
        </p:nvSpPr>
        <p:spPr bwMode="auto">
          <a:xfrm>
            <a:off x="26912704" y="14877782"/>
            <a:ext cx="7063810" cy="1135189"/>
          </a:xfrm>
          <a:prstGeom prst="rect">
            <a:avLst/>
          </a:prstGeom>
          <a:solidFill>
            <a:srgbClr val="92D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5 </a:t>
            </a:r>
            <a:r>
              <a:rPr lang="en-US" altLang="en-US" sz="3000" dirty="0"/>
              <a:t>- The greatest  thickness of algal bloom collected was 10.0. </a:t>
            </a:r>
            <a:r>
              <a:rPr lang="en-US" altLang="en-US" sz="3000" dirty="0" err="1"/>
              <a:t>mls</a:t>
            </a:r>
            <a:r>
              <a:rPr lang="en-US" altLang="en-US" sz="3000" dirty="0"/>
              <a:t> </a:t>
            </a:r>
          </a:p>
        </p:txBody>
      </p:sp>
      <p:sp>
        <p:nvSpPr>
          <p:cNvPr id="4101" name="Rectangle 36">
            <a:extLst>
              <a:ext uri="{FF2B5EF4-FFF2-40B4-BE49-F238E27FC236}">
                <a16:creationId xmlns:a16="http://schemas.microsoft.com/office/drawing/2014/main" id="{FDC3843F-17DE-490C-822B-607BE7962907}"/>
              </a:ext>
            </a:extLst>
          </p:cNvPr>
          <p:cNvSpPr>
            <a:spLocks noChangeArrowheads="1"/>
          </p:cNvSpPr>
          <p:nvPr/>
        </p:nvSpPr>
        <p:spPr bwMode="auto">
          <a:xfrm>
            <a:off x="43640375" y="484188"/>
            <a:ext cx="230188" cy="32434212"/>
          </a:xfrm>
          <a:prstGeom prst="rect">
            <a:avLst/>
          </a:prstGeom>
          <a:solidFill>
            <a:srgbClr val="92D050"/>
          </a:solidFill>
          <a:ln w="9525" algn="ctr">
            <a:noFill/>
            <a:round/>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02" name="Rectangle 35">
            <a:extLst>
              <a:ext uri="{FF2B5EF4-FFF2-40B4-BE49-F238E27FC236}">
                <a16:creationId xmlns:a16="http://schemas.microsoft.com/office/drawing/2014/main" id="{5F845422-648D-4439-8673-5776449C261C}"/>
              </a:ext>
            </a:extLst>
          </p:cNvPr>
          <p:cNvSpPr>
            <a:spLocks noChangeArrowheads="1"/>
          </p:cNvSpPr>
          <p:nvPr/>
        </p:nvSpPr>
        <p:spPr bwMode="auto">
          <a:xfrm>
            <a:off x="-42863" y="0"/>
            <a:ext cx="280988" cy="32808863"/>
          </a:xfrm>
          <a:prstGeom prst="rect">
            <a:avLst/>
          </a:prstGeom>
          <a:solidFill>
            <a:srgbClr val="92D050"/>
          </a:solidFill>
          <a:ln w="9525" algn="ctr">
            <a:noFill/>
            <a:round/>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4103" name="Rectangle 37">
            <a:extLst>
              <a:ext uri="{FF2B5EF4-FFF2-40B4-BE49-F238E27FC236}">
                <a16:creationId xmlns:a16="http://schemas.microsoft.com/office/drawing/2014/main" id="{3A08D24D-3B5D-431D-8E90-186B6CAE8B57}"/>
              </a:ext>
            </a:extLst>
          </p:cNvPr>
          <p:cNvSpPr>
            <a:spLocks noChangeArrowheads="1"/>
          </p:cNvSpPr>
          <p:nvPr/>
        </p:nvSpPr>
        <p:spPr bwMode="auto">
          <a:xfrm flipV="1">
            <a:off x="242424" y="16898985"/>
            <a:ext cx="17378625" cy="222251"/>
          </a:xfrm>
          <a:prstGeom prst="rect">
            <a:avLst/>
          </a:prstGeom>
          <a:solidFill>
            <a:srgbClr val="92D050"/>
          </a:solidFill>
          <a:ln w="9525" algn="ctr">
            <a:noFill/>
            <a:round/>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04" name="Rectangle 113">
            <a:extLst>
              <a:ext uri="{FF2B5EF4-FFF2-40B4-BE49-F238E27FC236}">
                <a16:creationId xmlns:a16="http://schemas.microsoft.com/office/drawing/2014/main" id="{5882B531-5955-45CE-A68C-AC937445E6DF}"/>
              </a:ext>
            </a:extLst>
          </p:cNvPr>
          <p:cNvSpPr>
            <a:spLocks noChangeArrowheads="1"/>
          </p:cNvSpPr>
          <p:nvPr/>
        </p:nvSpPr>
        <p:spPr bwMode="auto">
          <a:xfrm>
            <a:off x="260350" y="261938"/>
            <a:ext cx="42781538"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04" name="Text Box 356">
            <a:extLst>
              <a:ext uri="{FF2B5EF4-FFF2-40B4-BE49-F238E27FC236}">
                <a16:creationId xmlns:a16="http://schemas.microsoft.com/office/drawing/2014/main" id="{C03D4320-0266-4525-A783-D0F5A875B602}"/>
              </a:ext>
            </a:extLst>
          </p:cNvPr>
          <p:cNvSpPr txBox="1">
            <a:spLocks noChangeArrowheads="1"/>
          </p:cNvSpPr>
          <p:nvPr/>
        </p:nvSpPr>
        <p:spPr bwMode="auto">
          <a:xfrm>
            <a:off x="24873736" y="5618938"/>
            <a:ext cx="2987675" cy="600075"/>
          </a:xfrm>
          <a:prstGeom prst="rect">
            <a:avLst/>
          </a:prstGeom>
          <a:noFill/>
          <a:ln w="9525">
            <a:noFill/>
            <a:miter lim="800000"/>
            <a:headEnd/>
            <a:tailEnd/>
          </a:ln>
          <a:effectLst/>
        </p:spPr>
        <p:txBody>
          <a:bodyPr>
            <a:spAutoFit/>
          </a:bodyPr>
          <a:lstStyle/>
          <a:p>
            <a:pPr algn="ctr">
              <a:spcBef>
                <a:spcPct val="50000"/>
              </a:spcBef>
              <a:defRPr/>
            </a:pPr>
            <a:r>
              <a:rPr lang="en-US" sz="3300" b="1" dirty="0">
                <a:effectLst>
                  <a:outerShdw blurRad="38100" dist="38100" dir="2700000" algn="tl">
                    <a:srgbClr val="C0C0C0"/>
                  </a:outerShdw>
                </a:effectLst>
                <a:latin typeface="Times New Roman" pitchFamily="16" charset="0"/>
                <a:ea typeface="+mn-ea"/>
              </a:rPr>
              <a:t>Results</a:t>
            </a:r>
          </a:p>
        </p:txBody>
      </p:sp>
      <p:sp>
        <p:nvSpPr>
          <p:cNvPr id="2411" name="Text Box 363">
            <a:extLst>
              <a:ext uri="{FF2B5EF4-FFF2-40B4-BE49-F238E27FC236}">
                <a16:creationId xmlns:a16="http://schemas.microsoft.com/office/drawing/2014/main" id="{911F5605-4B32-40B7-BCEE-80F12DF1BC0E}"/>
              </a:ext>
            </a:extLst>
          </p:cNvPr>
          <p:cNvSpPr txBox="1">
            <a:spLocks noChangeArrowheads="1"/>
          </p:cNvSpPr>
          <p:nvPr/>
        </p:nvSpPr>
        <p:spPr bwMode="auto">
          <a:xfrm>
            <a:off x="278904" y="21444120"/>
            <a:ext cx="15770175" cy="10713702"/>
          </a:xfrm>
          <a:prstGeom prst="rect">
            <a:avLst/>
          </a:prstGeom>
          <a:solidFill>
            <a:schemeClr val="bg1"/>
          </a:solidFill>
          <a:ln w="9525">
            <a:noFill/>
            <a:miter lim="800000"/>
            <a:headEnd/>
            <a:tailEnd/>
          </a:ln>
          <a:effectLst/>
        </p:spPr>
        <p:txBody>
          <a:bodyPr wrap="square">
            <a:spAutoFit/>
          </a:bodyPr>
          <a:lstStyle>
            <a:lvl1pPr>
              <a:defRPr sz="2400">
                <a:solidFill>
                  <a:schemeClr val="tx1"/>
                </a:solidFill>
                <a:latin typeface="Times New Roman" charset="0"/>
                <a:ea typeface="ＭＳ Ｐゴシック" charset="-128"/>
              </a:defRPr>
            </a:lvl1pPr>
            <a:lvl2pPr marL="37931725" indent="-37474525">
              <a:defRPr sz="2400">
                <a:solidFill>
                  <a:schemeClr val="tx1"/>
                </a:solidFill>
                <a:latin typeface="Times New Roman" charset="0"/>
                <a:ea typeface="ＭＳ Ｐゴシック" charset="-128"/>
              </a:defRPr>
            </a:lvl2pPr>
            <a:lvl3pPr>
              <a:defRPr sz="2400">
                <a:solidFill>
                  <a:schemeClr val="tx1"/>
                </a:solidFill>
                <a:latin typeface="Times New Roman" charset="0"/>
                <a:ea typeface="ＭＳ Ｐゴシック" charset="-128"/>
              </a:defRPr>
            </a:lvl3pPr>
            <a:lvl4pPr>
              <a:defRPr sz="2400">
                <a:solidFill>
                  <a:schemeClr val="tx1"/>
                </a:solidFill>
                <a:latin typeface="Times New Roman" charset="0"/>
                <a:ea typeface="ＭＳ Ｐゴシック" charset="-128"/>
              </a:defRPr>
            </a:lvl4pPr>
            <a:lvl5pPr>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a:spcBef>
                <a:spcPct val="50000"/>
              </a:spcBef>
              <a:spcAft>
                <a:spcPct val="30000"/>
              </a:spcAft>
              <a:buClr>
                <a:srgbClr val="0000FF"/>
              </a:buClr>
              <a:defRPr/>
            </a:pPr>
            <a:r>
              <a:rPr lang="en-US" altLang="en-US" sz="3400" b="1" dirty="0">
                <a:effectLst>
                  <a:outerShdw blurRad="38100" dist="38100" dir="2700000" algn="tl">
                    <a:srgbClr val="C0C0C0"/>
                  </a:outerShdw>
                </a:effectLst>
                <a:latin typeface="Cambria" panose="02040503050406030204" pitchFamily="18" charset="0"/>
                <a:ea typeface="Cambria" panose="02040503050406030204" pitchFamily="18" charset="0"/>
              </a:rPr>
              <a:t>Methods</a:t>
            </a:r>
          </a:p>
          <a:p>
            <a:r>
              <a:rPr lang="en-US" sz="3400" i="1" dirty="0"/>
              <a:t>Field Sampling   (Float Jar Test)</a:t>
            </a:r>
            <a:endParaRPr lang="en-US" sz="3400" dirty="0"/>
          </a:p>
          <a:p>
            <a:r>
              <a:rPr lang="en-US" sz="3400" dirty="0"/>
              <a:t>	Samples were collected from nine sites throughout the Town of Wallkill and City of Middletown between early September to mid-December in 2018. Each waterbody was sampled twice per visit and collected based on flow direction of the water, and accessibility. Samples were collected in approximately 1000mL plastics bottles, stored in a cooler, and brought back to the lab for testing the following day.</a:t>
            </a:r>
          </a:p>
          <a:p>
            <a:r>
              <a:rPr lang="en-US" sz="3400" i="1" dirty="0"/>
              <a:t>Sample Analysis   </a:t>
            </a:r>
            <a:endParaRPr lang="en-US" sz="3400" dirty="0"/>
          </a:p>
          <a:p>
            <a:r>
              <a:rPr lang="en-US" sz="3400" dirty="0"/>
              <a:t>	To quantify data from the Jar Float test, samples were poured into 1000ml graduated cylinders and refrigerated for 24 hours. After, the water line was observed for the presence of algal blooms. A drop of water from each sample was then placed on a slide and observed under a microscope, to verify the presence of Cyanobacteria in the sample. </a:t>
            </a:r>
          </a:p>
          <a:p>
            <a:r>
              <a:rPr lang="en-US" sz="3400" i="1" dirty="0"/>
              <a:t>Historical Aerial Photography Analysis </a:t>
            </a:r>
            <a:endParaRPr lang="en-US" sz="3400" dirty="0"/>
          </a:p>
          <a:p>
            <a:r>
              <a:rPr lang="en-US" sz="3400" dirty="0"/>
              <a:t>	A total of 145 lakes throughout the Town of Wallkill and the City of Middletown were analyzed in Google Earth Pro to determine lake area, and frequency of HAB occurrence. </a:t>
            </a:r>
            <a:r>
              <a:rPr lang="en-US" sz="3400" dirty="0" err="1"/>
              <a:t>Esri’s</a:t>
            </a:r>
            <a:r>
              <a:rPr lang="en-US" sz="3400" dirty="0"/>
              <a:t> software ArcMap, was then used to better visualize the total recurrence of algal blooms of each lake. Monthly precipitation totals from the National Oceanic and Atmospheric Association was used to calculate rainfall totals and temperature averages for each observed year. Data from the United States Geological Survey’s </a:t>
            </a:r>
            <a:r>
              <a:rPr lang="en-US" sz="3400" dirty="0" err="1"/>
              <a:t>Streamstats</a:t>
            </a:r>
            <a:r>
              <a:rPr lang="en-US" sz="3400" dirty="0"/>
              <a:t> website was also used to determine the watershed area of the lakes.</a:t>
            </a:r>
            <a:endParaRPr lang="en-US" sz="3400" i="1" dirty="0">
              <a:latin typeface="Cambria" panose="02040503050406030204" pitchFamily="18" charset="0"/>
              <a:ea typeface="Cambria" panose="02040503050406030204" pitchFamily="18" charset="0"/>
            </a:endParaRPr>
          </a:p>
        </p:txBody>
      </p:sp>
      <p:sp>
        <p:nvSpPr>
          <p:cNvPr id="2879" name="Text Box 831">
            <a:extLst>
              <a:ext uri="{FF2B5EF4-FFF2-40B4-BE49-F238E27FC236}">
                <a16:creationId xmlns:a16="http://schemas.microsoft.com/office/drawing/2014/main" id="{BCE3DAFB-0D99-43DB-8B70-BE856A9F8E5A}"/>
              </a:ext>
            </a:extLst>
          </p:cNvPr>
          <p:cNvSpPr txBox="1">
            <a:spLocks noChangeArrowheads="1"/>
          </p:cNvSpPr>
          <p:nvPr/>
        </p:nvSpPr>
        <p:spPr bwMode="auto">
          <a:xfrm>
            <a:off x="33991364" y="5499755"/>
            <a:ext cx="9577643" cy="13591413"/>
          </a:xfrm>
          <a:prstGeom prst="rect">
            <a:avLst/>
          </a:prstGeom>
          <a:solidFill>
            <a:schemeClr val="bg1"/>
          </a:solidFill>
          <a:ln w="9525">
            <a:noFill/>
            <a:miter lim="800000"/>
            <a:headEnd/>
            <a:tailEnd/>
          </a:ln>
          <a:effectLst/>
        </p:spPr>
        <p:txBody>
          <a:bodyPr wrap="square">
            <a:spAutoFit/>
          </a:bodyPr>
          <a:lstStyle/>
          <a:p>
            <a:pPr algn="ctr">
              <a:spcBef>
                <a:spcPct val="50000"/>
              </a:spcBef>
              <a:spcAft>
                <a:spcPct val="30000"/>
              </a:spcAft>
              <a:defRPr/>
            </a:pPr>
            <a:r>
              <a:rPr lang="en-US" sz="3400" b="1" dirty="0">
                <a:effectLst>
                  <a:outerShdw blurRad="38100" dist="38100" dir="2700000" algn="tl">
                    <a:srgbClr val="DDDDDD"/>
                  </a:outerShdw>
                </a:effectLst>
                <a:latin typeface="Times New Roman" charset="0"/>
                <a:ea typeface="+mn-ea"/>
              </a:rPr>
              <a:t>Discussion</a:t>
            </a:r>
          </a:p>
          <a:p>
            <a:pPr marL="457200" lvl="0" indent="-457200">
              <a:buFont typeface="Arial" panose="020B0604020202020204" pitchFamily="34" charset="0"/>
              <a:buChar char="•"/>
            </a:pPr>
            <a:r>
              <a:rPr lang="en-US" sz="3400" dirty="0"/>
              <a:t>Climate Change is reported to be a contributing factor to the increase of harmful algal blooms. Although average monthly temperatures between 1994 and 2016 were similar, years with higher annual precipitation totals more likely had an outbreak of cyanobacteria. </a:t>
            </a:r>
          </a:p>
          <a:p>
            <a:pPr marL="457200" lvl="0" indent="-457200">
              <a:buFont typeface="Arial" panose="020B0604020202020204" pitchFamily="34" charset="0"/>
              <a:buChar char="•"/>
            </a:pPr>
            <a:endParaRPr lang="en-US" sz="3400" dirty="0"/>
          </a:p>
          <a:p>
            <a:pPr marL="457200" lvl="0" indent="-457200">
              <a:buFont typeface="Arial" panose="020B0604020202020204" pitchFamily="34" charset="0"/>
              <a:buChar char="•"/>
            </a:pPr>
            <a:r>
              <a:rPr lang="en-US" sz="3400" dirty="0"/>
              <a:t>Higher precipitation totals throughout the study area can increase the rate of agricultural runoff, causing eutrophication in the surrounding waterbodies. </a:t>
            </a:r>
          </a:p>
          <a:p>
            <a:pPr marL="457200" lvl="0" indent="-457200">
              <a:buFont typeface="Arial" panose="020B0604020202020204" pitchFamily="34" charset="0"/>
              <a:buChar char="•"/>
            </a:pPr>
            <a:endParaRPr lang="en-US" sz="3400" dirty="0"/>
          </a:p>
          <a:p>
            <a:pPr marL="457200" lvl="0" indent="-457200">
              <a:buFont typeface="Arial" panose="020B0604020202020204" pitchFamily="34" charset="0"/>
              <a:buChar char="•"/>
            </a:pPr>
            <a:r>
              <a:rPr lang="en-US" sz="3400" dirty="0"/>
              <a:t>Water quality is reported to decrease as lake to watershed ratio increases. However, lakes that were susceptible to HABs were not shown to respond positively with increases in watershed to lake ratio thereby demonstrating no such relationship with frequency of HAB occurrence.</a:t>
            </a:r>
          </a:p>
          <a:p>
            <a:pPr marL="457200" lvl="0" indent="-457200">
              <a:buFont typeface="Arial" panose="020B0604020202020204" pitchFamily="34" charset="0"/>
              <a:buChar char="•"/>
            </a:pPr>
            <a:endParaRPr lang="en-US" sz="3400" dirty="0"/>
          </a:p>
          <a:p>
            <a:pPr marL="457200" lvl="0" indent="-457200">
              <a:buFont typeface="Arial" panose="020B0604020202020204" pitchFamily="34" charset="0"/>
              <a:buChar char="•"/>
            </a:pPr>
            <a:r>
              <a:rPr lang="en-US" sz="3400" dirty="0"/>
              <a:t>To decrease HAB concentrations within the study area, researchers suggest using algicides such as copper sulfate, aeration, and nutrient removal. </a:t>
            </a:r>
          </a:p>
          <a:p>
            <a:r>
              <a:rPr lang="en-US" sz="3400" dirty="0"/>
              <a:t> </a:t>
            </a:r>
          </a:p>
          <a:p>
            <a:pPr>
              <a:spcBef>
                <a:spcPct val="50000"/>
              </a:spcBef>
              <a:spcAft>
                <a:spcPct val="30000"/>
              </a:spcAft>
              <a:defRPr/>
            </a:pPr>
            <a:endParaRPr lang="en-US" sz="3400" dirty="0"/>
          </a:p>
        </p:txBody>
      </p:sp>
      <p:sp>
        <p:nvSpPr>
          <p:cNvPr id="2881" name="Text Box 833">
            <a:extLst>
              <a:ext uri="{FF2B5EF4-FFF2-40B4-BE49-F238E27FC236}">
                <a16:creationId xmlns:a16="http://schemas.microsoft.com/office/drawing/2014/main" id="{60E655CC-4FA3-4800-BB35-CC2CFBC5AF74}"/>
              </a:ext>
            </a:extLst>
          </p:cNvPr>
          <p:cNvSpPr txBox="1">
            <a:spLocks noChangeArrowheads="1"/>
          </p:cNvSpPr>
          <p:nvPr/>
        </p:nvSpPr>
        <p:spPr bwMode="auto">
          <a:xfrm>
            <a:off x="33991365" y="19590035"/>
            <a:ext cx="9577644" cy="10713702"/>
          </a:xfrm>
          <a:prstGeom prst="rect">
            <a:avLst/>
          </a:prstGeom>
          <a:solidFill>
            <a:schemeClr val="bg1"/>
          </a:solidFill>
          <a:ln w="9525">
            <a:noFill/>
            <a:miter lim="800000"/>
            <a:headEnd/>
            <a:tailEnd/>
          </a:ln>
          <a:effectLst/>
        </p:spPr>
        <p:txBody>
          <a:bodyPr wrap="square">
            <a:spAutoFit/>
          </a:bodyPr>
          <a:lstStyle>
            <a:lvl1pPr defTabSz="1077913">
              <a:tabLst>
                <a:tab pos="865188" algn="l"/>
                <a:tab pos="1327150" algn="l"/>
                <a:tab pos="1385888" algn="l"/>
              </a:tabLst>
              <a:defRPr sz="2400">
                <a:solidFill>
                  <a:schemeClr val="tx1"/>
                </a:solidFill>
                <a:latin typeface="Times New Roman" charset="0"/>
                <a:ea typeface="ＭＳ Ｐゴシック" charset="-128"/>
              </a:defRPr>
            </a:lvl1pPr>
            <a:lvl2pPr marL="37931725" indent="-37474525" defTabSz="1077913">
              <a:tabLst>
                <a:tab pos="865188" algn="l"/>
                <a:tab pos="1327150" algn="l"/>
                <a:tab pos="1385888" algn="l"/>
              </a:tabLst>
              <a:defRPr sz="2400">
                <a:solidFill>
                  <a:schemeClr val="tx1"/>
                </a:solidFill>
                <a:latin typeface="Times New Roman" charset="0"/>
                <a:ea typeface="ＭＳ Ｐゴシック" charset="-128"/>
              </a:defRPr>
            </a:lvl2pPr>
            <a:lvl3pPr>
              <a:tabLst>
                <a:tab pos="865188" algn="l"/>
                <a:tab pos="1327150" algn="l"/>
                <a:tab pos="1385888" algn="l"/>
              </a:tabLst>
              <a:defRPr sz="2400">
                <a:solidFill>
                  <a:schemeClr val="tx1"/>
                </a:solidFill>
                <a:latin typeface="Times New Roman" charset="0"/>
                <a:ea typeface="ＭＳ Ｐゴシック" charset="-128"/>
              </a:defRPr>
            </a:lvl3pPr>
            <a:lvl4pPr>
              <a:tabLst>
                <a:tab pos="865188" algn="l"/>
                <a:tab pos="1327150" algn="l"/>
                <a:tab pos="1385888" algn="l"/>
              </a:tabLst>
              <a:defRPr sz="2400">
                <a:solidFill>
                  <a:schemeClr val="tx1"/>
                </a:solidFill>
                <a:latin typeface="Times New Roman" charset="0"/>
                <a:ea typeface="ＭＳ Ｐゴシック" charset="-128"/>
              </a:defRPr>
            </a:lvl4pPr>
            <a:lvl5pPr>
              <a:tabLst>
                <a:tab pos="865188" algn="l"/>
                <a:tab pos="1327150" algn="l"/>
                <a:tab pos="1385888" algn="l"/>
              </a:tabLst>
              <a:defRPr sz="2400">
                <a:solidFill>
                  <a:schemeClr val="tx1"/>
                </a:solidFill>
                <a:latin typeface="Times New Roman" charset="0"/>
                <a:ea typeface="ＭＳ Ｐゴシック" charset="-128"/>
              </a:defRPr>
            </a:lvl5pPr>
            <a:lvl6pPr marL="457200" eaLnBrk="0" fontAlgn="base" hangingPunct="0">
              <a:spcBef>
                <a:spcPct val="0"/>
              </a:spcBef>
              <a:spcAft>
                <a:spcPct val="0"/>
              </a:spcAft>
              <a:tabLst>
                <a:tab pos="865188" algn="l"/>
                <a:tab pos="1327150" algn="l"/>
                <a:tab pos="1385888" algn="l"/>
              </a:tabLst>
              <a:defRPr sz="2400">
                <a:solidFill>
                  <a:schemeClr val="tx1"/>
                </a:solidFill>
                <a:latin typeface="Times New Roman" charset="0"/>
                <a:ea typeface="ＭＳ Ｐゴシック" charset="-128"/>
              </a:defRPr>
            </a:lvl6pPr>
            <a:lvl7pPr marL="914400" eaLnBrk="0" fontAlgn="base" hangingPunct="0">
              <a:spcBef>
                <a:spcPct val="0"/>
              </a:spcBef>
              <a:spcAft>
                <a:spcPct val="0"/>
              </a:spcAft>
              <a:tabLst>
                <a:tab pos="865188" algn="l"/>
                <a:tab pos="1327150" algn="l"/>
                <a:tab pos="1385888" algn="l"/>
              </a:tabLst>
              <a:defRPr sz="2400">
                <a:solidFill>
                  <a:schemeClr val="tx1"/>
                </a:solidFill>
                <a:latin typeface="Times New Roman" charset="0"/>
                <a:ea typeface="ＭＳ Ｐゴシック" charset="-128"/>
              </a:defRPr>
            </a:lvl7pPr>
            <a:lvl8pPr marL="1371600" eaLnBrk="0" fontAlgn="base" hangingPunct="0">
              <a:spcBef>
                <a:spcPct val="0"/>
              </a:spcBef>
              <a:spcAft>
                <a:spcPct val="0"/>
              </a:spcAft>
              <a:tabLst>
                <a:tab pos="865188" algn="l"/>
                <a:tab pos="1327150" algn="l"/>
                <a:tab pos="1385888" algn="l"/>
              </a:tabLst>
              <a:defRPr sz="2400">
                <a:solidFill>
                  <a:schemeClr val="tx1"/>
                </a:solidFill>
                <a:latin typeface="Times New Roman" charset="0"/>
                <a:ea typeface="ＭＳ Ｐゴシック" charset="-128"/>
              </a:defRPr>
            </a:lvl8pPr>
            <a:lvl9pPr marL="1828800" eaLnBrk="0" fontAlgn="base" hangingPunct="0">
              <a:spcBef>
                <a:spcPct val="0"/>
              </a:spcBef>
              <a:spcAft>
                <a:spcPct val="0"/>
              </a:spcAft>
              <a:tabLst>
                <a:tab pos="865188" algn="l"/>
                <a:tab pos="1327150" algn="l"/>
                <a:tab pos="1385888" algn="l"/>
              </a:tabLst>
              <a:defRPr sz="2400">
                <a:solidFill>
                  <a:schemeClr val="tx1"/>
                </a:solidFill>
                <a:latin typeface="Times New Roman" charset="0"/>
                <a:ea typeface="ＭＳ Ｐゴシック" charset="-128"/>
              </a:defRPr>
            </a:lvl9pPr>
          </a:lstStyle>
          <a:p>
            <a:pPr algn="ctr">
              <a:spcBef>
                <a:spcPct val="50000"/>
              </a:spcBef>
              <a:spcAft>
                <a:spcPct val="30000"/>
              </a:spcAft>
              <a:defRPr/>
            </a:pPr>
            <a:r>
              <a:rPr lang="en-US" altLang="en-US" sz="3400" b="1" dirty="0">
                <a:effectLst>
                  <a:outerShdw blurRad="38100" dist="38100" dir="2700000" algn="tl">
                    <a:srgbClr val="C0C0C0"/>
                  </a:outerShdw>
                </a:effectLst>
              </a:rPr>
              <a:t>References </a:t>
            </a:r>
            <a:endParaRPr lang="en-US" sz="3400" dirty="0"/>
          </a:p>
          <a:p>
            <a:pPr marL="457200" indent="-457200">
              <a:buFont typeface="Arial" panose="020B0604020202020204" pitchFamily="34" charset="0"/>
              <a:buChar char="•"/>
              <a:defRPr/>
            </a:pPr>
            <a:r>
              <a:rPr lang="en-US" sz="3400" dirty="0"/>
              <a:t>Governor Cuomo Unveils 12th Proposal of 2018 State of the State: Protecting New York’s Lakes From Harmful Algal Blooms | Governor Andrew M. Cuomo. (2018). Retrieved April 26, 2019, from </a:t>
            </a:r>
            <a:r>
              <a:rPr lang="en-US" sz="3400" dirty="0">
                <a:hlinkClick r:id="rId3"/>
              </a:rPr>
              <a:t>https://www.governor.ny.gov/news/governor-cuomo-unveils-12th-proposal-2018-state-state-protecting-new-yorks-lakes-harmful-algal</a:t>
            </a:r>
            <a:endParaRPr lang="en-US" sz="3400" dirty="0"/>
          </a:p>
          <a:p>
            <a:pPr marL="457200" indent="-457200">
              <a:buFont typeface="Arial" panose="020B0604020202020204" pitchFamily="34" charset="0"/>
              <a:buChar char="•"/>
              <a:defRPr/>
            </a:pPr>
            <a:r>
              <a:rPr lang="en-US" sz="3400" dirty="0"/>
              <a:t>Backer, L. C. (2002). Cyanobacterial Harmful Algal Blooms (</a:t>
            </a:r>
            <a:r>
              <a:rPr lang="en-US" sz="3400" dirty="0" err="1"/>
              <a:t>CyanoHABs</a:t>
            </a:r>
            <a:r>
              <a:rPr lang="en-US" sz="3400" dirty="0"/>
              <a:t>): Developing a Public Health Response. </a:t>
            </a:r>
            <a:r>
              <a:rPr lang="en-US" sz="3400" i="1" dirty="0"/>
              <a:t>Lake and Reservoir Management</a:t>
            </a:r>
            <a:r>
              <a:rPr lang="en-US" sz="3400" dirty="0"/>
              <a:t>, </a:t>
            </a:r>
            <a:r>
              <a:rPr lang="en-US" sz="3400" i="1" dirty="0"/>
              <a:t>18</a:t>
            </a:r>
            <a:r>
              <a:rPr lang="en-US" sz="3400" dirty="0"/>
              <a:t>(1), 20–31. </a:t>
            </a:r>
          </a:p>
          <a:p>
            <a:pPr marL="457200" indent="-457200">
              <a:buFont typeface="Arial" panose="020B0604020202020204" pitchFamily="34" charset="0"/>
              <a:buChar char="•"/>
              <a:defRPr/>
            </a:pPr>
            <a:r>
              <a:rPr lang="en-US" sz="3400" dirty="0"/>
              <a:t>Burford, M. A., Davis, T. W., </a:t>
            </a:r>
            <a:r>
              <a:rPr lang="en-US" sz="3400" dirty="0" err="1"/>
              <a:t>Gobler</a:t>
            </a:r>
            <a:r>
              <a:rPr lang="en-US" sz="3400" dirty="0"/>
              <a:t>, C. J., &amp; O’Neil, J. M. (2012). The rise of harmful cyanobacteria blooms: The potential roles of eutrophication and climate change. </a:t>
            </a:r>
            <a:r>
              <a:rPr lang="en-US" sz="3400" i="1" dirty="0"/>
              <a:t>Harmful Algae</a:t>
            </a:r>
            <a:r>
              <a:rPr lang="en-US" sz="3400" dirty="0"/>
              <a:t>, </a:t>
            </a:r>
            <a:r>
              <a:rPr lang="en-US" sz="3400" i="1" dirty="0"/>
              <a:t>14</a:t>
            </a:r>
            <a:r>
              <a:rPr lang="en-US" sz="3400" dirty="0"/>
              <a:t>, 313–334. </a:t>
            </a:r>
          </a:p>
          <a:p>
            <a:pPr marL="457200" indent="-457200">
              <a:buFont typeface="Arial" panose="020B0604020202020204" pitchFamily="34" charset="0"/>
              <a:buChar char="•"/>
              <a:defRPr/>
            </a:pPr>
            <a:r>
              <a:rPr lang="en-US" sz="3400" dirty="0" err="1"/>
              <a:t>Otten</a:t>
            </a:r>
            <a:r>
              <a:rPr lang="en-US" sz="3400" dirty="0"/>
              <a:t>, T. G., &amp; </a:t>
            </a:r>
            <a:r>
              <a:rPr lang="en-US" sz="3400" dirty="0" err="1"/>
              <a:t>Paerl</a:t>
            </a:r>
            <a:r>
              <a:rPr lang="en-US" sz="3400" dirty="0"/>
              <a:t>, H. W. (2013). Harmful Cyanobacterial Blooms: Causes, Consequences, and Controls </a:t>
            </a:r>
            <a:r>
              <a:rPr lang="en-US" sz="3400" i="1" dirty="0"/>
              <a:t>Microbial Ecology 65</a:t>
            </a:r>
            <a:r>
              <a:rPr lang="en-US" sz="3400" dirty="0"/>
              <a:t>(4).</a:t>
            </a:r>
          </a:p>
        </p:txBody>
      </p:sp>
      <p:sp>
        <p:nvSpPr>
          <p:cNvPr id="4109" name="TextBox 11">
            <a:extLst>
              <a:ext uri="{FF2B5EF4-FFF2-40B4-BE49-F238E27FC236}">
                <a16:creationId xmlns:a16="http://schemas.microsoft.com/office/drawing/2014/main" id="{5B5E5CD0-9618-4B88-94B2-4303231B89BC}"/>
              </a:ext>
            </a:extLst>
          </p:cNvPr>
          <p:cNvSpPr txBox="1">
            <a:spLocks noChangeArrowheads="1"/>
          </p:cNvSpPr>
          <p:nvPr/>
        </p:nvSpPr>
        <p:spPr bwMode="auto">
          <a:xfrm>
            <a:off x="21534438" y="179768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10" name="TextBox 12">
            <a:extLst>
              <a:ext uri="{FF2B5EF4-FFF2-40B4-BE49-F238E27FC236}">
                <a16:creationId xmlns:a16="http://schemas.microsoft.com/office/drawing/2014/main" id="{ED914644-5AF9-408C-9942-E462D906CAE7}"/>
              </a:ext>
            </a:extLst>
          </p:cNvPr>
          <p:cNvSpPr txBox="1">
            <a:spLocks noChangeArrowheads="1"/>
          </p:cNvSpPr>
          <p:nvPr/>
        </p:nvSpPr>
        <p:spPr bwMode="auto">
          <a:xfrm>
            <a:off x="16343540" y="25788894"/>
            <a:ext cx="6000659" cy="147732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9 </a:t>
            </a:r>
            <a:r>
              <a:rPr lang="en-US" altLang="en-US" sz="3000" dirty="0"/>
              <a:t>– 1994 – 2016 had similar average monthly temperatures between August and November</a:t>
            </a:r>
          </a:p>
        </p:txBody>
      </p:sp>
      <p:sp>
        <p:nvSpPr>
          <p:cNvPr id="4111" name="TextBox 13">
            <a:extLst>
              <a:ext uri="{FF2B5EF4-FFF2-40B4-BE49-F238E27FC236}">
                <a16:creationId xmlns:a16="http://schemas.microsoft.com/office/drawing/2014/main" id="{95402413-34EB-431D-9F71-C642D6BDB71B}"/>
              </a:ext>
            </a:extLst>
          </p:cNvPr>
          <p:cNvSpPr txBox="1">
            <a:spLocks noChangeArrowheads="1"/>
          </p:cNvSpPr>
          <p:nvPr/>
        </p:nvSpPr>
        <p:spPr bwMode="auto">
          <a:xfrm>
            <a:off x="19772635" y="31035329"/>
            <a:ext cx="5547991" cy="150810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12 - </a:t>
            </a:r>
            <a:r>
              <a:rPr lang="en-US" altLang="en-US" sz="3000" dirty="0"/>
              <a:t>2011 was shown to have the most lakes with an outbreak of algal blooms</a:t>
            </a:r>
            <a:r>
              <a:rPr lang="en-US" altLang="en-US" sz="3200" dirty="0"/>
              <a:t>.   </a:t>
            </a:r>
          </a:p>
        </p:txBody>
      </p:sp>
      <p:sp>
        <p:nvSpPr>
          <p:cNvPr id="4112" name="TextBox 26">
            <a:extLst>
              <a:ext uri="{FF2B5EF4-FFF2-40B4-BE49-F238E27FC236}">
                <a16:creationId xmlns:a16="http://schemas.microsoft.com/office/drawing/2014/main" id="{7001DF2D-BB2E-4F7D-8877-6CB0CCC4A5B8}"/>
              </a:ext>
            </a:extLst>
          </p:cNvPr>
          <p:cNvSpPr txBox="1">
            <a:spLocks noChangeArrowheads="1"/>
          </p:cNvSpPr>
          <p:nvPr/>
        </p:nvSpPr>
        <p:spPr bwMode="auto">
          <a:xfrm>
            <a:off x="16372590" y="14992147"/>
            <a:ext cx="9154410" cy="101566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30000"/>
              </a:spcAft>
            </a:pPr>
            <a:r>
              <a:rPr lang="en-US" altLang="en-US" sz="3000" b="1" dirty="0"/>
              <a:t>Figure 4 </a:t>
            </a:r>
            <a:r>
              <a:rPr lang="en-US" altLang="en-US" sz="3000" dirty="0"/>
              <a:t>- </a:t>
            </a:r>
            <a:r>
              <a:rPr lang="en-US" altLang="en-US" sz="3000" dirty="0" err="1"/>
              <a:t>Davidge</a:t>
            </a:r>
            <a:r>
              <a:rPr lang="en-US" altLang="en-US" sz="3000" dirty="0"/>
              <a:t> Park was the only lake confirmed to have HABs </a:t>
            </a:r>
          </a:p>
        </p:txBody>
      </p:sp>
      <p:sp>
        <p:nvSpPr>
          <p:cNvPr id="4115" name="Rectangle 5">
            <a:extLst>
              <a:ext uri="{FF2B5EF4-FFF2-40B4-BE49-F238E27FC236}">
                <a16:creationId xmlns:a16="http://schemas.microsoft.com/office/drawing/2014/main" id="{2AE923BC-CCC6-4EF4-BCFD-14B3A07A0428}"/>
              </a:ext>
            </a:extLst>
          </p:cNvPr>
          <p:cNvSpPr>
            <a:spLocks noChangeArrowheads="1"/>
          </p:cNvSpPr>
          <p:nvPr/>
        </p:nvSpPr>
        <p:spPr bwMode="auto">
          <a:xfrm>
            <a:off x="-53975" y="-1"/>
            <a:ext cx="43965813" cy="5389541"/>
          </a:xfrm>
          <a:prstGeom prst="rect">
            <a:avLst/>
          </a:prstGeom>
          <a:solidFill>
            <a:srgbClr val="92D050"/>
          </a:solidFill>
          <a:ln w="9525" algn="ctr">
            <a:noFill/>
            <a:round/>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75" name="Text Box 57">
            <a:extLst>
              <a:ext uri="{FF2B5EF4-FFF2-40B4-BE49-F238E27FC236}">
                <a16:creationId xmlns:a16="http://schemas.microsoft.com/office/drawing/2014/main" id="{FACFFD8B-74AC-483E-B0A2-00BAAD6D8C0C}"/>
              </a:ext>
            </a:extLst>
          </p:cNvPr>
          <p:cNvSpPr txBox="1">
            <a:spLocks noChangeArrowheads="1"/>
          </p:cNvSpPr>
          <p:nvPr/>
        </p:nvSpPr>
        <p:spPr bwMode="auto">
          <a:xfrm>
            <a:off x="6180138" y="681038"/>
            <a:ext cx="31623000" cy="255428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defRPr/>
            </a:pPr>
            <a:r>
              <a:rPr lang="en-US" sz="8000" dirty="0"/>
              <a:t>Examination of Cyanobacteria Distributions within Lakes Around the Town   of Wallkill and the City of Middletown </a:t>
            </a:r>
            <a:endParaRPr lang="en-US" altLang="en-US" sz="8000" b="1" dirty="0"/>
          </a:p>
        </p:txBody>
      </p:sp>
      <p:sp>
        <p:nvSpPr>
          <p:cNvPr id="4117" name="Text Box 478">
            <a:extLst>
              <a:ext uri="{FF2B5EF4-FFF2-40B4-BE49-F238E27FC236}">
                <a16:creationId xmlns:a16="http://schemas.microsoft.com/office/drawing/2014/main" id="{4009FB6E-5E00-49FF-99B2-52642A177B25}"/>
              </a:ext>
            </a:extLst>
          </p:cNvPr>
          <p:cNvSpPr txBox="1">
            <a:spLocks noChangeArrowheads="1"/>
          </p:cNvSpPr>
          <p:nvPr/>
        </p:nvSpPr>
        <p:spPr bwMode="auto">
          <a:xfrm>
            <a:off x="17343296" y="3048057"/>
            <a:ext cx="9296683"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20000"/>
              </a:spcBef>
            </a:pPr>
            <a:r>
              <a:rPr lang="en-US" altLang="en-US" sz="5400" b="1" i="1" dirty="0">
                <a:cs typeface="Times New Roman" panose="02020603050405020304" pitchFamily="18" charset="0"/>
              </a:rPr>
              <a:t>Angelica Howard </a:t>
            </a:r>
          </a:p>
          <a:p>
            <a:pPr algn="ctr">
              <a:lnSpc>
                <a:spcPct val="110000"/>
              </a:lnSpc>
              <a:spcBef>
                <a:spcPct val="20000"/>
              </a:spcBef>
            </a:pPr>
            <a:r>
              <a:rPr lang="en-US" altLang="en-US" sz="5400" b="1" i="1" dirty="0">
                <a:cs typeface="Times New Roman" panose="02020603050405020304" pitchFamily="18" charset="0"/>
              </a:rPr>
              <a:t>Sponsor: Dr. Taylor</a:t>
            </a:r>
          </a:p>
          <a:p>
            <a:pPr algn="ctr">
              <a:lnSpc>
                <a:spcPct val="110000"/>
              </a:lnSpc>
              <a:spcBef>
                <a:spcPct val="20000"/>
              </a:spcBef>
            </a:pPr>
            <a:endParaRPr lang="en-US" altLang="en-US" sz="6600" b="1" i="1" dirty="0">
              <a:cs typeface="Times New Roman" panose="02020603050405020304" pitchFamily="18" charset="0"/>
            </a:endParaRPr>
          </a:p>
        </p:txBody>
      </p:sp>
      <p:pic>
        <p:nvPicPr>
          <p:cNvPr id="4118" name="Picture 12" descr="Purchase logo">
            <a:extLst>
              <a:ext uri="{FF2B5EF4-FFF2-40B4-BE49-F238E27FC236}">
                <a16:creationId xmlns:a16="http://schemas.microsoft.com/office/drawing/2014/main" id="{15D47180-BFB2-4068-8212-C353E09E52C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871" y="1349693"/>
            <a:ext cx="10451283" cy="322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9" name="Rectangle 32">
            <a:extLst>
              <a:ext uri="{FF2B5EF4-FFF2-40B4-BE49-F238E27FC236}">
                <a16:creationId xmlns:a16="http://schemas.microsoft.com/office/drawing/2014/main" id="{DDB3AEAB-D7A6-4686-AC7F-6F2A9C17CE4A}"/>
              </a:ext>
            </a:extLst>
          </p:cNvPr>
          <p:cNvSpPr>
            <a:spLocks noChangeArrowheads="1"/>
          </p:cNvSpPr>
          <p:nvPr/>
        </p:nvSpPr>
        <p:spPr bwMode="auto">
          <a:xfrm flipV="1">
            <a:off x="184307" y="32738820"/>
            <a:ext cx="43965813" cy="222250"/>
          </a:xfrm>
          <a:prstGeom prst="rect">
            <a:avLst/>
          </a:prstGeom>
          <a:solidFill>
            <a:srgbClr val="92D050"/>
          </a:solidFill>
          <a:ln w="9525" algn="ctr">
            <a:noFill/>
            <a:round/>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pic>
        <p:nvPicPr>
          <p:cNvPr id="4121" name="Picture 14">
            <a:extLst>
              <a:ext uri="{FF2B5EF4-FFF2-40B4-BE49-F238E27FC236}">
                <a16:creationId xmlns:a16="http://schemas.microsoft.com/office/drawing/2014/main" id="{94520DA3-5B75-47F7-BBED-313233031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3424" y="22429304"/>
            <a:ext cx="5318387" cy="327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2" name="Picture 15">
            <a:extLst>
              <a:ext uri="{FF2B5EF4-FFF2-40B4-BE49-F238E27FC236}">
                <a16:creationId xmlns:a16="http://schemas.microsoft.com/office/drawing/2014/main" id="{2AAAD3B1-41B2-4DA4-914B-749777976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02668" y="22386743"/>
            <a:ext cx="5318387" cy="3357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78A4DAB2-4041-4E98-8B0C-D2F52AF54C54}"/>
              </a:ext>
            </a:extLst>
          </p:cNvPr>
          <p:cNvPicPr>
            <a:picLocks noChangeAspect="1"/>
          </p:cNvPicPr>
          <p:nvPr/>
        </p:nvPicPr>
        <p:blipFill>
          <a:blip r:embed="rId7"/>
          <a:stretch>
            <a:fillRect/>
          </a:stretch>
        </p:blipFill>
        <p:spPr>
          <a:xfrm>
            <a:off x="23465749" y="5407039"/>
            <a:ext cx="5724599" cy="4163762"/>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42811C29-8D3E-4521-A88D-EE3F95FC4A44}"/>
              </a:ext>
            </a:extLst>
          </p:cNvPr>
          <p:cNvSpPr txBox="1"/>
          <p:nvPr/>
        </p:nvSpPr>
        <p:spPr>
          <a:xfrm>
            <a:off x="286738" y="5321016"/>
            <a:ext cx="15676398" cy="15945904"/>
          </a:xfrm>
          <a:prstGeom prst="rect">
            <a:avLst/>
          </a:prstGeom>
          <a:solidFill>
            <a:schemeClr val="bg1"/>
          </a:solidFill>
        </p:spPr>
        <p:txBody>
          <a:bodyPr wrap="square">
            <a:spAutoFit/>
          </a:bodyPr>
          <a:lstStyle/>
          <a:p>
            <a:pPr algn="ctr">
              <a:spcBef>
                <a:spcPct val="50000"/>
              </a:spcBef>
              <a:spcAft>
                <a:spcPct val="30000"/>
              </a:spcAft>
              <a:defRPr/>
            </a:pPr>
            <a:r>
              <a:rPr lang="en-US" altLang="en-US" sz="3400" b="1" dirty="0">
                <a:effectLst>
                  <a:outerShdw blurRad="38100" dist="38100" dir="2700000" algn="tl">
                    <a:srgbClr val="C0C0C0"/>
                  </a:outerShdw>
                </a:effectLst>
                <a:ea typeface="Cambria" panose="02040503050406030204" pitchFamily="18" charset="0"/>
              </a:rPr>
              <a:t>Introduction</a:t>
            </a:r>
            <a:endParaRPr lang="en-US" altLang="en-US" sz="3400" dirty="0">
              <a:ea typeface="Cambria" panose="02040503050406030204" pitchFamily="18" charset="0"/>
            </a:endParaRPr>
          </a:p>
          <a:p>
            <a:r>
              <a:rPr lang="en-US" sz="3400" dirty="0">
                <a:ea typeface="Cambria" panose="02040503050406030204" pitchFamily="18" charset="0"/>
              </a:rPr>
              <a:t>	</a:t>
            </a:r>
            <a:r>
              <a:rPr lang="en-US" sz="3400" dirty="0"/>
              <a:t>Harmful Algal Blooms (HABs) have become a nuisance to many water systems throughout the world due to the anthropogenic modifications of aquatic environments such as water diversions, and salinization (</a:t>
            </a:r>
            <a:r>
              <a:rPr lang="en-US" sz="3400" dirty="0" err="1"/>
              <a:t>Otten</a:t>
            </a:r>
            <a:r>
              <a:rPr lang="en-US" sz="3400" dirty="0"/>
              <a:t> &amp; </a:t>
            </a:r>
            <a:r>
              <a:rPr lang="en-US" sz="3400" dirty="0" err="1"/>
              <a:t>Paerl</a:t>
            </a:r>
            <a:r>
              <a:rPr lang="en-US" sz="3400" dirty="0"/>
              <a:t>, 2013). Predominately caused by increased abundance of cyanobacteria in freshwater, HABs are a form of cultural eutrophication, in lakes (Burford et al., 2012). Many cyanobacterial genera can also produce toxins capable of causing severe illness in animals and humans (Becker, 2002). As a result, there has been a lot of public discussion and the development of many mitigation plans designed to decrease the occurrence of harmful algal blooms. </a:t>
            </a:r>
          </a:p>
          <a:p>
            <a:r>
              <a:rPr lang="en-US" sz="3400" dirty="0"/>
              <a:t>	On December 21st, 2017, governor of New York State, Andrew G. Cuomo dedicated a $65-million-dollar proposal towards planning efforts to help alleviate cyanobacterial blooms that have threatened recreational lakes and drinking water supplies in New York State. Twelve lakes throughout the western, central, northern, and Greater Hudson Valley were selected to be the focus of this planning effort. Experts from across the country and within SUNY were chosen to monitor and analyze the HAB occurrence in these twelve lakes and create innovative solutions to decrease HAB growth. The primary hypothesis of these researchers is that heavy rain events increasing in abundance and frequency by global warming trends has influenced the generation of HABs. </a:t>
            </a:r>
          </a:p>
          <a:p>
            <a:r>
              <a:rPr lang="en-US" sz="3400" dirty="0"/>
              <a:t>	To aid in the Governor’s initiative, the public has been encouraged to help experts by learning what HABS look like and understanding better their impact on the environment. It is recommended that citizens repeat the Jar Float Test and access educational materials from the internet to determine if harmful algal blooms are present in their community. The Jar Float Test requires that residents collect water in a mason jar and refrigerating it for 24 hours. If an accumulation of algae is present at the water line after refrigeration, then that lake mostly likely has an outbreak of algal blooms.   This study seeks to compare the effectiveness of the Jar Float Test technique against the effectiveness of interpreting historical aerial photography free available on Google Earth Pro. </a:t>
            </a:r>
          </a:p>
        </p:txBody>
      </p:sp>
      <p:sp>
        <p:nvSpPr>
          <p:cNvPr id="4126" name="TextBox 10">
            <a:extLst>
              <a:ext uri="{FF2B5EF4-FFF2-40B4-BE49-F238E27FC236}">
                <a16:creationId xmlns:a16="http://schemas.microsoft.com/office/drawing/2014/main" id="{327CBF00-0BA9-4AAF-BFFB-AD956D0292D1}"/>
              </a:ext>
            </a:extLst>
          </p:cNvPr>
          <p:cNvSpPr txBox="1">
            <a:spLocks noChangeArrowheads="1"/>
          </p:cNvSpPr>
          <p:nvPr/>
        </p:nvSpPr>
        <p:spPr bwMode="auto">
          <a:xfrm>
            <a:off x="22469804" y="25855483"/>
            <a:ext cx="6021826" cy="200054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10 -</a:t>
            </a:r>
            <a:r>
              <a:rPr lang="en-US" altLang="en-US" sz="3000" dirty="0"/>
              <a:t> August 2011 and September 2011 had the highest precipitation totals during bloom season</a:t>
            </a:r>
          </a:p>
        </p:txBody>
      </p:sp>
      <p:sp>
        <p:nvSpPr>
          <p:cNvPr id="4131" name="TextBox 12">
            <a:extLst>
              <a:ext uri="{FF2B5EF4-FFF2-40B4-BE49-F238E27FC236}">
                <a16:creationId xmlns:a16="http://schemas.microsoft.com/office/drawing/2014/main" id="{E975226E-151A-4397-B11A-9564F1A27BF7}"/>
              </a:ext>
            </a:extLst>
          </p:cNvPr>
          <p:cNvSpPr txBox="1">
            <a:spLocks noChangeArrowheads="1"/>
          </p:cNvSpPr>
          <p:nvPr/>
        </p:nvSpPr>
        <p:spPr bwMode="auto">
          <a:xfrm>
            <a:off x="16137034" y="9646910"/>
            <a:ext cx="5841340" cy="147732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1 </a:t>
            </a:r>
            <a:r>
              <a:rPr lang="en-US" altLang="en-US" sz="3000" dirty="0"/>
              <a:t>– Sample sites are located throughout the Town of Wallkill and the City of Middletown</a:t>
            </a:r>
          </a:p>
        </p:txBody>
      </p:sp>
      <p:pic>
        <p:nvPicPr>
          <p:cNvPr id="40" name="Picture 39" descr="A picture containing indoor, sitting, table, next&#10;&#10;Description automatically generated">
            <a:extLst>
              <a:ext uri="{FF2B5EF4-FFF2-40B4-BE49-F238E27FC236}">
                <a16:creationId xmlns:a16="http://schemas.microsoft.com/office/drawing/2014/main" id="{2BA4AD02-2A40-47D7-B74E-E246C235093C}"/>
              </a:ext>
            </a:extLst>
          </p:cNvPr>
          <p:cNvPicPr>
            <a:picLocks noChangeAspect="1"/>
          </p:cNvPicPr>
          <p:nvPr/>
        </p:nvPicPr>
        <p:blipFill>
          <a:blip r:embed="rId8"/>
          <a:stretch>
            <a:fillRect/>
          </a:stretch>
        </p:blipFill>
        <p:spPr>
          <a:xfrm>
            <a:off x="30090454" y="5499755"/>
            <a:ext cx="3711468" cy="4163761"/>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58099CEF-7C3A-4D19-917D-3FA1721B06F8}"/>
              </a:ext>
            </a:extLst>
          </p:cNvPr>
          <p:cNvSpPr txBox="1"/>
          <p:nvPr/>
        </p:nvSpPr>
        <p:spPr>
          <a:xfrm>
            <a:off x="23446785" y="9685655"/>
            <a:ext cx="5700047" cy="1015663"/>
          </a:xfrm>
          <a:prstGeom prst="rect">
            <a:avLst/>
          </a:prstGeom>
          <a:solidFill>
            <a:srgbClr val="92D050"/>
          </a:solidFill>
        </p:spPr>
        <p:txBody>
          <a:bodyPr wrap="square" rtlCol="0">
            <a:spAutoFit/>
          </a:bodyPr>
          <a:lstStyle/>
          <a:p>
            <a:r>
              <a:rPr lang="en-US" sz="3000" b="1" dirty="0"/>
              <a:t>Figure 2 - </a:t>
            </a:r>
            <a:r>
              <a:rPr lang="en-US" sz="3000" dirty="0"/>
              <a:t>Algal bloom present at </a:t>
            </a:r>
            <a:r>
              <a:rPr lang="en-US" sz="3000" dirty="0" err="1"/>
              <a:t>Davidge</a:t>
            </a:r>
            <a:r>
              <a:rPr lang="en-US" sz="3000" dirty="0"/>
              <a:t> Park </a:t>
            </a:r>
          </a:p>
        </p:txBody>
      </p:sp>
      <p:sp>
        <p:nvSpPr>
          <p:cNvPr id="3" name="TextBox 2">
            <a:extLst>
              <a:ext uri="{FF2B5EF4-FFF2-40B4-BE49-F238E27FC236}">
                <a16:creationId xmlns:a16="http://schemas.microsoft.com/office/drawing/2014/main" id="{62FFF5BE-D2B2-4D4C-857D-B347B71A49AE}"/>
              </a:ext>
            </a:extLst>
          </p:cNvPr>
          <p:cNvSpPr txBox="1"/>
          <p:nvPr/>
        </p:nvSpPr>
        <p:spPr>
          <a:xfrm>
            <a:off x="30000938" y="9745680"/>
            <a:ext cx="3953524" cy="1015663"/>
          </a:xfrm>
          <a:prstGeom prst="rect">
            <a:avLst/>
          </a:prstGeom>
          <a:solidFill>
            <a:srgbClr val="92D050"/>
          </a:solidFill>
        </p:spPr>
        <p:txBody>
          <a:bodyPr wrap="square" rtlCol="0">
            <a:spAutoFit/>
          </a:bodyPr>
          <a:lstStyle/>
          <a:p>
            <a:r>
              <a:rPr lang="en-US" sz="3000" b="1" dirty="0"/>
              <a:t>Figure 3 – </a:t>
            </a:r>
            <a:r>
              <a:rPr lang="en-US" sz="3000" dirty="0"/>
              <a:t>Presence of HABS after Jar Test  </a:t>
            </a:r>
          </a:p>
        </p:txBody>
      </p:sp>
      <p:pic>
        <p:nvPicPr>
          <p:cNvPr id="4" name="Picture 3">
            <a:extLst>
              <a:ext uri="{FF2B5EF4-FFF2-40B4-BE49-F238E27FC236}">
                <a16:creationId xmlns:a16="http://schemas.microsoft.com/office/drawing/2014/main" id="{379629B0-B921-4B57-8D87-A020323B4BAE}"/>
              </a:ext>
            </a:extLst>
          </p:cNvPr>
          <p:cNvPicPr>
            <a:picLocks noChangeAspect="1"/>
          </p:cNvPicPr>
          <p:nvPr/>
        </p:nvPicPr>
        <p:blipFill>
          <a:blip r:embed="rId9"/>
          <a:stretch>
            <a:fillRect/>
          </a:stretch>
        </p:blipFill>
        <p:spPr>
          <a:xfrm>
            <a:off x="28378517" y="22429304"/>
            <a:ext cx="5318387" cy="3357679"/>
          </a:xfrm>
          <a:prstGeom prst="rect">
            <a:avLst/>
          </a:prstGeom>
        </p:spPr>
      </p:pic>
      <p:sp>
        <p:nvSpPr>
          <p:cNvPr id="5" name="Rectangle 4">
            <a:extLst>
              <a:ext uri="{FF2B5EF4-FFF2-40B4-BE49-F238E27FC236}">
                <a16:creationId xmlns:a16="http://schemas.microsoft.com/office/drawing/2014/main" id="{2D0246D6-4455-4497-8E5C-65A89DA47EB7}"/>
              </a:ext>
            </a:extLst>
          </p:cNvPr>
          <p:cNvSpPr/>
          <p:nvPr/>
        </p:nvSpPr>
        <p:spPr bwMode="auto">
          <a:xfrm>
            <a:off x="32232600" y="25327769"/>
            <a:ext cx="45719" cy="4571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6" charset="0"/>
            </a:endParaRPr>
          </a:p>
        </p:txBody>
      </p:sp>
      <p:sp>
        <p:nvSpPr>
          <p:cNvPr id="57" name="TextBox 13">
            <a:extLst>
              <a:ext uri="{FF2B5EF4-FFF2-40B4-BE49-F238E27FC236}">
                <a16:creationId xmlns:a16="http://schemas.microsoft.com/office/drawing/2014/main" id="{527EF8E0-2F7B-40F9-8EE1-82E4A8788836}"/>
              </a:ext>
            </a:extLst>
          </p:cNvPr>
          <p:cNvSpPr txBox="1">
            <a:spLocks noChangeArrowheads="1"/>
          </p:cNvSpPr>
          <p:nvPr/>
        </p:nvSpPr>
        <p:spPr bwMode="auto">
          <a:xfrm>
            <a:off x="28378517" y="25941964"/>
            <a:ext cx="5389753" cy="103444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11- </a:t>
            </a:r>
            <a:r>
              <a:rPr lang="en-US" altLang="en-US" sz="3000" dirty="0"/>
              <a:t>August 2011 had the highest annual precipitation total</a:t>
            </a:r>
          </a:p>
        </p:txBody>
      </p:sp>
      <p:pic>
        <p:nvPicPr>
          <p:cNvPr id="7" name="Picture 6">
            <a:extLst>
              <a:ext uri="{FF2B5EF4-FFF2-40B4-BE49-F238E27FC236}">
                <a16:creationId xmlns:a16="http://schemas.microsoft.com/office/drawing/2014/main" id="{D17F0531-D5F2-489B-A7E5-E1185FC985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514102" y="16785580"/>
            <a:ext cx="5207175" cy="3802993"/>
          </a:xfrm>
          <a:prstGeom prst="rect">
            <a:avLst/>
          </a:prstGeom>
        </p:spPr>
      </p:pic>
      <p:pic>
        <p:nvPicPr>
          <p:cNvPr id="9" name="Picture 8">
            <a:extLst>
              <a:ext uri="{FF2B5EF4-FFF2-40B4-BE49-F238E27FC236}">
                <a16:creationId xmlns:a16="http://schemas.microsoft.com/office/drawing/2014/main" id="{ED82C343-35E0-4808-96CB-B9121329B4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58275" y="16762043"/>
            <a:ext cx="5207175" cy="3892221"/>
          </a:xfrm>
          <a:prstGeom prst="rect">
            <a:avLst/>
          </a:prstGeom>
        </p:spPr>
      </p:pic>
      <p:sp>
        <p:nvSpPr>
          <p:cNvPr id="64" name="TextBox 12">
            <a:extLst>
              <a:ext uri="{FF2B5EF4-FFF2-40B4-BE49-F238E27FC236}">
                <a16:creationId xmlns:a16="http://schemas.microsoft.com/office/drawing/2014/main" id="{C430568E-B9D9-4EF3-B5ED-601EB5A1AC6C}"/>
              </a:ext>
            </a:extLst>
          </p:cNvPr>
          <p:cNvSpPr txBox="1">
            <a:spLocks noChangeArrowheads="1"/>
          </p:cNvSpPr>
          <p:nvPr/>
        </p:nvSpPr>
        <p:spPr bwMode="auto">
          <a:xfrm>
            <a:off x="22506888" y="20647990"/>
            <a:ext cx="5013902" cy="101566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7 </a:t>
            </a:r>
            <a:r>
              <a:rPr lang="en-US" altLang="en-US" sz="3000" dirty="0"/>
              <a:t>– Aerial photo of lake with no algal bloom in 2007  </a:t>
            </a:r>
          </a:p>
        </p:txBody>
      </p:sp>
      <p:sp>
        <p:nvSpPr>
          <p:cNvPr id="65" name="TextBox 12">
            <a:extLst>
              <a:ext uri="{FF2B5EF4-FFF2-40B4-BE49-F238E27FC236}">
                <a16:creationId xmlns:a16="http://schemas.microsoft.com/office/drawing/2014/main" id="{99ABF232-F09C-4FF7-B02C-A97425CC4791}"/>
              </a:ext>
            </a:extLst>
          </p:cNvPr>
          <p:cNvSpPr txBox="1">
            <a:spLocks noChangeArrowheads="1"/>
          </p:cNvSpPr>
          <p:nvPr/>
        </p:nvSpPr>
        <p:spPr bwMode="auto">
          <a:xfrm>
            <a:off x="28499252" y="20563166"/>
            <a:ext cx="5207174" cy="101566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8 </a:t>
            </a:r>
            <a:r>
              <a:rPr lang="en-US" altLang="en-US" sz="3000" dirty="0"/>
              <a:t>– Aerial photo of lake with algal bloom in 2011 </a:t>
            </a:r>
          </a:p>
        </p:txBody>
      </p:sp>
      <p:pic>
        <p:nvPicPr>
          <p:cNvPr id="14" name="Picture 13" descr="A close up of a map&#10;&#10;Description automatically generated">
            <a:extLst>
              <a:ext uri="{FF2B5EF4-FFF2-40B4-BE49-F238E27FC236}">
                <a16:creationId xmlns:a16="http://schemas.microsoft.com/office/drawing/2014/main" id="{8E2E8B61-92D4-4CC7-A391-5B6B38FA63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428822" y="16700608"/>
            <a:ext cx="5207176" cy="4064542"/>
          </a:xfrm>
          <a:prstGeom prst="rect">
            <a:avLst/>
          </a:prstGeom>
        </p:spPr>
      </p:pic>
      <p:pic>
        <p:nvPicPr>
          <p:cNvPr id="16" name="Picture 15" descr="A picture containing text, map&#10;&#10;Description automatically generated">
            <a:extLst>
              <a:ext uri="{FF2B5EF4-FFF2-40B4-BE49-F238E27FC236}">
                <a16:creationId xmlns:a16="http://schemas.microsoft.com/office/drawing/2014/main" id="{67FAB3AE-85AD-44F0-ACFF-0CFA249A936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37932" y="5322440"/>
            <a:ext cx="5829372" cy="4249663"/>
          </a:xfrm>
          <a:prstGeom prst="rect">
            <a:avLst/>
          </a:prstGeom>
        </p:spPr>
      </p:pic>
      <p:sp>
        <p:nvSpPr>
          <p:cNvPr id="75" name="TextBox 12">
            <a:extLst>
              <a:ext uri="{FF2B5EF4-FFF2-40B4-BE49-F238E27FC236}">
                <a16:creationId xmlns:a16="http://schemas.microsoft.com/office/drawing/2014/main" id="{89F2830B-1262-49CD-A98D-884FD3D689E7}"/>
              </a:ext>
            </a:extLst>
          </p:cNvPr>
          <p:cNvSpPr txBox="1">
            <a:spLocks noChangeArrowheads="1"/>
          </p:cNvSpPr>
          <p:nvPr/>
        </p:nvSpPr>
        <p:spPr bwMode="auto">
          <a:xfrm>
            <a:off x="16321903" y="20705456"/>
            <a:ext cx="5526669" cy="147732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6 </a:t>
            </a:r>
            <a:r>
              <a:rPr lang="en-US" altLang="en-US" sz="3000" dirty="0"/>
              <a:t>– Lakes were analyzed for algal blooms in Google Earth Pro and ArcMap</a:t>
            </a:r>
          </a:p>
        </p:txBody>
      </p:sp>
      <p:pic>
        <p:nvPicPr>
          <p:cNvPr id="17" name="Picture 16">
            <a:extLst>
              <a:ext uri="{FF2B5EF4-FFF2-40B4-BE49-F238E27FC236}">
                <a16:creationId xmlns:a16="http://schemas.microsoft.com/office/drawing/2014/main" id="{DFB26840-DB8C-48C5-991C-FD1E9F42E321}"/>
              </a:ext>
            </a:extLst>
          </p:cNvPr>
          <p:cNvPicPr>
            <a:picLocks noChangeAspect="1"/>
          </p:cNvPicPr>
          <p:nvPr/>
        </p:nvPicPr>
        <p:blipFill>
          <a:blip r:embed="rId14"/>
          <a:stretch>
            <a:fillRect/>
          </a:stretch>
        </p:blipFill>
        <p:spPr>
          <a:xfrm>
            <a:off x="19882097" y="27879628"/>
            <a:ext cx="5179765" cy="3117516"/>
          </a:xfrm>
          <a:prstGeom prst="rect">
            <a:avLst/>
          </a:prstGeom>
        </p:spPr>
      </p:pic>
      <p:sp>
        <p:nvSpPr>
          <p:cNvPr id="79" name="TextBox 10">
            <a:extLst>
              <a:ext uri="{FF2B5EF4-FFF2-40B4-BE49-F238E27FC236}">
                <a16:creationId xmlns:a16="http://schemas.microsoft.com/office/drawing/2014/main" id="{A6D96AE6-0DCF-4852-B636-6E169D564A6A}"/>
              </a:ext>
            </a:extLst>
          </p:cNvPr>
          <p:cNvSpPr txBox="1">
            <a:spLocks noChangeArrowheads="1"/>
          </p:cNvSpPr>
          <p:nvPr/>
        </p:nvSpPr>
        <p:spPr bwMode="auto">
          <a:xfrm>
            <a:off x="26034514" y="30955203"/>
            <a:ext cx="5518515" cy="193899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000" b="1" dirty="0"/>
              <a:t>Figure 13- </a:t>
            </a:r>
            <a:r>
              <a:rPr lang="en-US" altLang="en-US" sz="3000" dirty="0"/>
              <a:t>There is no difference between the relationship between the frequency of HAB occurrence and lake to watershed ratio</a:t>
            </a:r>
          </a:p>
        </p:txBody>
      </p:sp>
      <p:pic>
        <p:nvPicPr>
          <p:cNvPr id="21" name="Picture 20">
            <a:extLst>
              <a:ext uri="{FF2B5EF4-FFF2-40B4-BE49-F238E27FC236}">
                <a16:creationId xmlns:a16="http://schemas.microsoft.com/office/drawing/2014/main" id="{4448E736-12DC-4045-8B49-C72101CEF088}"/>
              </a:ext>
            </a:extLst>
          </p:cNvPr>
          <p:cNvPicPr>
            <a:picLocks noChangeAspect="1"/>
          </p:cNvPicPr>
          <p:nvPr/>
        </p:nvPicPr>
        <p:blipFill>
          <a:blip r:embed="rId15"/>
          <a:stretch>
            <a:fillRect/>
          </a:stretch>
        </p:blipFill>
        <p:spPr>
          <a:xfrm>
            <a:off x="26915785" y="11277482"/>
            <a:ext cx="6854412" cy="3594602"/>
          </a:xfrm>
          <a:prstGeom prst="rect">
            <a:avLst/>
          </a:prstGeom>
        </p:spPr>
      </p:pic>
      <p:pic>
        <p:nvPicPr>
          <p:cNvPr id="26" name="Picture 25">
            <a:extLst>
              <a:ext uri="{FF2B5EF4-FFF2-40B4-BE49-F238E27FC236}">
                <a16:creationId xmlns:a16="http://schemas.microsoft.com/office/drawing/2014/main" id="{B7FDFFDB-52CB-4269-84D4-C2D83583DF09}"/>
              </a:ext>
            </a:extLst>
          </p:cNvPr>
          <p:cNvPicPr>
            <a:picLocks noChangeAspect="1"/>
          </p:cNvPicPr>
          <p:nvPr/>
        </p:nvPicPr>
        <p:blipFill>
          <a:blip r:embed="rId16"/>
          <a:stretch>
            <a:fillRect/>
          </a:stretch>
        </p:blipFill>
        <p:spPr>
          <a:xfrm>
            <a:off x="26057327" y="27856227"/>
            <a:ext cx="5343470" cy="3117516"/>
          </a:xfrm>
          <a:prstGeom prst="rect">
            <a:avLst/>
          </a:prstGeom>
        </p:spPr>
      </p:pic>
      <p:sp>
        <p:nvSpPr>
          <p:cNvPr id="25" name="TextBox 24">
            <a:extLst>
              <a:ext uri="{FF2B5EF4-FFF2-40B4-BE49-F238E27FC236}">
                <a16:creationId xmlns:a16="http://schemas.microsoft.com/office/drawing/2014/main" id="{7C9C73B9-8E45-46FC-9C71-479B2B3C936C}"/>
              </a:ext>
            </a:extLst>
          </p:cNvPr>
          <p:cNvSpPr txBox="1"/>
          <p:nvPr/>
        </p:nvSpPr>
        <p:spPr>
          <a:xfrm>
            <a:off x="27385594" y="30278468"/>
            <a:ext cx="3146623"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0         1       2        3        4         5 </a:t>
            </a:r>
          </a:p>
        </p:txBody>
      </p:sp>
      <p:pic>
        <p:nvPicPr>
          <p:cNvPr id="2395" name="Picture 2394">
            <a:extLst>
              <a:ext uri="{FF2B5EF4-FFF2-40B4-BE49-F238E27FC236}">
                <a16:creationId xmlns:a16="http://schemas.microsoft.com/office/drawing/2014/main" id="{C784767C-7B9A-4708-8411-C5C9876720D7}"/>
              </a:ext>
            </a:extLst>
          </p:cNvPr>
          <p:cNvPicPr>
            <a:picLocks noChangeAspect="1"/>
          </p:cNvPicPr>
          <p:nvPr/>
        </p:nvPicPr>
        <p:blipFill>
          <a:blip r:embed="rId17"/>
          <a:stretch>
            <a:fillRect/>
          </a:stretch>
        </p:blipFill>
        <p:spPr>
          <a:xfrm>
            <a:off x="16243605" y="11282354"/>
            <a:ext cx="8939599" cy="3695660"/>
          </a:xfrm>
          <a:prstGeom prst="rect">
            <a:avLst/>
          </a:prstGeom>
          <a:solidFill>
            <a:schemeClr val="bg1"/>
          </a:solidFill>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6"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21590</TotalTime>
  <Words>508</Words>
  <Application>Microsoft Office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ＭＳ Ｐゴシック</vt:lpstr>
      <vt:lpstr>Arial</vt:lpstr>
      <vt:lpstr>Calibri</vt:lpstr>
      <vt:lpstr>Cambria</vt:lpstr>
      <vt:lpstr>Blank Presentation</vt:lpstr>
      <vt:lpstr>PowerPoint Presentation</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Edward L. DeLosh</dc:creator>
  <cp:lastModifiedBy>Angelica Howard</cp:lastModifiedBy>
  <cp:revision>348</cp:revision>
  <cp:lastPrinted>2002-04-12T08:09:47Z</cp:lastPrinted>
  <dcterms:created xsi:type="dcterms:W3CDTF">2000-04-06T01:31:32Z</dcterms:created>
  <dcterms:modified xsi:type="dcterms:W3CDTF">2019-05-03T21:05:46Z</dcterms:modified>
</cp:coreProperties>
</file>